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367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Georgia" panose="02040502050405020303" pitchFamily="18" charset="0"/>
      <p:regular r:id="rId25"/>
      <p:bold r:id="rId26"/>
      <p:italic r:id="rId27"/>
      <p:boldItalic r:id="rId28"/>
    </p:embeddedFont>
    <p:embeddedFont>
      <p:font typeface="Noto Sans Symbols" panose="020B0502040504020204" pitchFamily="34" charset="0"/>
      <p:regular r:id="rId29"/>
      <p:bold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Open Sans SemiBold" panose="020B0606030504020204" pitchFamily="34" charset="0"/>
      <p:regular r:id="rId35"/>
      <p:bold r:id="rId36"/>
      <p:italic r:id="rId37"/>
      <p:boldItalic r:id="rId38"/>
    </p:embeddedFont>
    <p:embeddedFont>
      <p:font typeface="Roboto Mono" pitchFamily="49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7" roundtripDataSignature="AMtx7mhArknZgMFUr7iOLZ3euqAj3IVr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827534-29FB-4541-B439-1F876C23857B}">
  <a:tblStyle styleId="{95827534-29FB-4541-B439-1F876C2385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07"/>
    <p:restoredTop sz="79494" autoAdjust="0"/>
  </p:normalViewPr>
  <p:slideViewPr>
    <p:cSldViewPr snapToGrid="0" snapToObjects="1">
      <p:cViewPr varScale="1">
        <p:scale>
          <a:sx n="97" d="100"/>
          <a:sy n="97" d="100"/>
        </p:scale>
        <p:origin x="16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128" Type="http://schemas.openxmlformats.org/officeDocument/2006/relationships/presProps" Target="presProps.xml"/><Relationship Id="rId131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27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13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129" Type="http://schemas.openxmlformats.org/officeDocument/2006/relationships/viewProps" Target="viewProp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rtificial_neural_net" TargetMode="External"/><Relationship Id="rId3" Type="http://schemas.openxmlformats.org/officeDocument/2006/relationships/hyperlink" Target="https://en.wikipedia.org/wiki/Computer" TargetMode="External"/><Relationship Id="rId7" Type="http://schemas.openxmlformats.org/officeDocument/2006/relationships/hyperlink" Target="https://en.wikipedia.org/wiki/Thomas_J._Watson_Research_Center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IBM" TargetMode="External"/><Relationship Id="rId5" Type="http://schemas.openxmlformats.org/officeDocument/2006/relationships/hyperlink" Target="https://en.wikipedia.org/w/index.php?title=Gerald_Tesauro&amp;action=edit&amp;redlink=1" TargetMode="External"/><Relationship Id="rId4" Type="http://schemas.openxmlformats.org/officeDocument/2006/relationships/hyperlink" Target="https://en.wikipedia.org/wiki/Backgammon" TargetMode="External"/><Relationship Id="rId9" Type="http://schemas.openxmlformats.org/officeDocument/2006/relationships/hyperlink" Target="https://en.wikipedia.org/wiki/Temporal-difference_learning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" name="Google Shape;5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3505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7925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In general, we will be computing</a:t>
            </a:r>
            <a:r>
              <a:rPr lang="en-US" baseline="0" dirty="0"/>
              <a:t> probabilities.  As we get more evidence the probabilities will change.  We will look at Probabilistic Inference later in this course.</a:t>
            </a:r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1551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659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Where</a:t>
            </a:r>
            <a:r>
              <a:rPr lang="en-US" baseline="0" dirty="0"/>
              <a:t> do the probabilities come from?  For today, they come from the probability fairy. They are given by the problem definition.  Later we will look at how to compute them.</a:t>
            </a:r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0113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0555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mr-IN" dirty="0"/>
              <a:t>…</a:t>
            </a:r>
            <a:r>
              <a:rPr lang="en-US" dirty="0"/>
              <a:t>Except, what if your opponent simulates you?  You can get into this crazy recursive trees. If you go too far down the computation then</a:t>
            </a:r>
          </a:p>
          <a:p>
            <a:r>
              <a:rPr lang="en-US" dirty="0"/>
              <a:t>That</a:t>
            </a:r>
            <a:r>
              <a:rPr lang="en-US" baseline="0" dirty="0"/>
              <a:t> only really works out for minimax. </a:t>
            </a:r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076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TD-Gammon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 is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3" tooltip="Computer"/>
              </a:rPr>
              <a:t>computer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4" tooltip="Backgammon"/>
              </a:rPr>
              <a:t>backgammon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 program developed in 1992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5" tooltip="Gerald Tesauro (page does not exist)"/>
              </a:rPr>
              <a:t>Gerald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5" tooltip="Gerald Tesauro (page does not exist)"/>
              </a:rPr>
              <a:t>Tesauro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 at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6" tooltip="IBM"/>
              </a:rPr>
              <a:t>IBM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's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7" tooltip="Thomas J. Watson Research Center"/>
              </a:rPr>
              <a:t>Thomas J. Watson Research Center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. Its name comes from the fact that it 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8" tooltip="Artificial neural net"/>
              </a:rPr>
              <a:t>artificial neural net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 trained by a form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  <a:hlinkClick r:id="rId9" tooltip="Temporal-difference learning"/>
              </a:rPr>
              <a:t>temporal-difference learning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Times New Roman" pitchFamily="-107" charset="0"/>
                <a:ea typeface="ＭＳ Ｐゴシック" charset="-128"/>
                <a:cs typeface="ＭＳ Ｐゴシック" charset="-128"/>
              </a:rPr>
              <a:t>, </a:t>
            </a:r>
            <a:endParaRPr lang="en-US" dirty="0">
              <a:latin typeface="Arial" charset="0"/>
            </a:endParaRPr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5506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latin typeface="Arial" charset="0"/>
              </a:rPr>
              <a:t>I move, you move.</a:t>
            </a:r>
            <a:r>
              <a:rPr lang="en-US" baseline="0" dirty="0">
                <a:latin typeface="Arial" charset="0"/>
              </a:rPr>
              <a:t>  Each tie, we roll some dice.  This is an </a:t>
            </a:r>
            <a:r>
              <a:rPr lang="en-US" b="1" baseline="0" dirty="0" err="1">
                <a:latin typeface="Arial" charset="0"/>
              </a:rPr>
              <a:t>expectimenimax</a:t>
            </a:r>
            <a:r>
              <a:rPr lang="en-US" baseline="0" dirty="0">
                <a:latin typeface="Arial" charset="0"/>
              </a:rPr>
              <a:t> tree. </a:t>
            </a:r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If it’s terminal or we reached our depth limit, return utility.</a:t>
            </a:r>
          </a:p>
          <a:p>
            <a:endParaRPr lang="en-US" dirty="0">
              <a:latin typeface="Arial" charset="0"/>
            </a:endParaRPr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008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7578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At</a:t>
            </a:r>
            <a:r>
              <a:rPr lang="en-US" baseline="0" dirty="0"/>
              <a:t> least 10, or otherwise just rather dead; or just 100, or otherwise rather dead; that’s yet something different than minimax or </a:t>
            </a:r>
            <a:r>
              <a:rPr lang="en-US" baseline="0" dirty="0" err="1"/>
              <a:t>expectimax</a:t>
            </a:r>
            <a:endParaRPr lang="en-US" baseline="0" dirty="0"/>
          </a:p>
          <a:p>
            <a:r>
              <a:rPr lang="en-US" baseline="0" dirty="0"/>
              <a:t>Down arrows = min nodes</a:t>
            </a:r>
          </a:p>
          <a:p>
            <a:r>
              <a:rPr lang="en-US" baseline="0" dirty="0"/>
              <a:t>Circles = chance nodes.</a:t>
            </a:r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8350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1594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latin typeface="Arial" charset="0"/>
              </a:rPr>
              <a:t>Max is</a:t>
            </a:r>
            <a:r>
              <a:rPr lang="en-US" baseline="0" dirty="0">
                <a:latin typeface="Arial" charset="0"/>
              </a:rPr>
              <a:t> just like before.  Exp is the expectation of what will happen next.</a:t>
            </a:r>
          </a:p>
          <a:p>
            <a:endParaRPr lang="en-US" dirty="0">
              <a:latin typeface="Arial" charset="0"/>
            </a:endParaRPr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6348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0116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Here imagine that all children are equally likely.</a:t>
            </a:r>
          </a:p>
          <a:p>
            <a:r>
              <a:rPr lang="en-US" dirty="0"/>
              <a:t>8 </a:t>
            </a:r>
            <a:r>
              <a:rPr lang="mr-IN" dirty="0"/>
              <a:t>…</a:t>
            </a:r>
            <a:r>
              <a:rPr lang="en-US" dirty="0"/>
              <a:t> 4 </a:t>
            </a:r>
            <a:r>
              <a:rPr lang="mr-IN" dirty="0"/>
              <a:t>…</a:t>
            </a:r>
            <a:r>
              <a:rPr lang="en-US" dirty="0"/>
              <a:t>. 7</a:t>
            </a:r>
          </a:p>
          <a:p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259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In</a:t>
            </a:r>
            <a:r>
              <a:rPr lang="en-US" baseline="0" dirty="0"/>
              <a:t> Minimax we were done, since 2 would always be less than 3.</a:t>
            </a:r>
          </a:p>
          <a:p>
            <a:r>
              <a:rPr lang="en-US" baseline="0" dirty="0"/>
              <a:t>Here the average of 3, 12 and 9 = 8.</a:t>
            </a:r>
          </a:p>
          <a:p>
            <a:r>
              <a:rPr lang="en-US" baseline="0" dirty="0"/>
              <a:t>Can the average be less than 2 on the middle node?  YES!!!  Much harder to prune.</a:t>
            </a:r>
            <a:endParaRPr lang="en-US"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3902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latin typeface="Arial" charset="0"/>
              </a:rPr>
              <a:t>Let’s image they are actually random ghosts.  2 layers</a:t>
            </a:r>
            <a:r>
              <a:rPr lang="en-US" baseline="0" dirty="0">
                <a:latin typeface="Arial" charset="0"/>
              </a:rPr>
              <a:t> of random ghost actions.</a:t>
            </a:r>
          </a:p>
          <a:p>
            <a:r>
              <a:rPr lang="en-US" baseline="0" dirty="0">
                <a:latin typeface="Arial" charset="0"/>
              </a:rPr>
              <a:t>At the actual end of the game, we have the score.  But we can’t do that so we have to cut the process off.</a:t>
            </a:r>
          </a:p>
          <a:p>
            <a:r>
              <a:rPr lang="en-US" baseline="0" dirty="0">
                <a:latin typeface="Arial" charset="0"/>
              </a:rPr>
              <a:t>So we need some way of evaluating the </a:t>
            </a:r>
            <a:endParaRPr lang="en-US" dirty="0">
              <a:latin typeface="Arial" charset="0"/>
            </a:endParaRPr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3707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/>
          <p:nvPr/>
        </p:nvSpPr>
        <p:spPr>
          <a:xfrm>
            <a:off x="799850" y="852000"/>
            <a:ext cx="4244100" cy="996900"/>
          </a:xfrm>
          <a:prstGeom prst="rect">
            <a:avLst/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1"/>
          <p:cNvSpPr txBox="1"/>
          <p:nvPr/>
        </p:nvSpPr>
        <p:spPr>
          <a:xfrm>
            <a:off x="900898" y="952423"/>
            <a:ext cx="38823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30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  <a:t>CIS 521:  </a:t>
            </a:r>
            <a:b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  <a:t> ARTIFICIAL INTELLIGENCE </a:t>
            </a:r>
            <a:endParaRPr sz="1300" i="0" u="none" strike="noStrike" cap="non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" name="Google Shape;18;p11"/>
          <p:cNvSpPr txBox="1"/>
          <p:nvPr/>
        </p:nvSpPr>
        <p:spPr>
          <a:xfrm>
            <a:off x="723650" y="4682587"/>
            <a:ext cx="675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Professor Chris Callison-Burch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" name="Google Shape;19;p11"/>
          <p:cNvPicPr preferRelativeResize="0"/>
          <p:nvPr/>
        </p:nvPicPr>
        <p:blipFill rotWithShape="1">
          <a:blip r:embed="rId2">
            <a:alphaModFix/>
          </a:blip>
          <a:srcRect l="11767" t="230" r="30886" b="-230"/>
          <a:stretch/>
        </p:blipFill>
        <p:spPr>
          <a:xfrm>
            <a:off x="6520550" y="0"/>
            <a:ext cx="5671450" cy="65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1"/>
          <p:cNvSpPr/>
          <p:nvPr/>
        </p:nvSpPr>
        <p:spPr>
          <a:xfrm>
            <a:off x="0" y="5915450"/>
            <a:ext cx="12192000" cy="9426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11"/>
          <p:cNvPicPr preferRelativeResize="0"/>
          <p:nvPr/>
        </p:nvPicPr>
        <p:blipFill rotWithShape="1">
          <a:blip r:embed="rId3">
            <a:alphaModFix/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985838" dist="28575" algn="bl" rotWithShape="0">
              <a:srgbClr val="000000">
                <a:alpha val="85880"/>
              </a:srgbClr>
            </a:outerShdw>
          </a:effectLst>
        </p:spPr>
      </p:pic>
      <p:pic>
        <p:nvPicPr>
          <p:cNvPr id="22" name="Google Shape;2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6596" y="3255529"/>
            <a:ext cx="2242775" cy="31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2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399684" y="962027"/>
            <a:ext cx="10555288" cy="41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/>
          <p:nvPr/>
        </p:nvSpPr>
        <p:spPr>
          <a:xfrm>
            <a:off x="8290560" y="6486304"/>
            <a:ext cx="3858542" cy="37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None/>
            </a:pPr>
            <a:r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 CIS 550   |   Property of Penn Engineering   |   </a:t>
            </a: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7;p12"/>
          <p:cNvSpPr txBox="1">
            <a:spLocks noGrp="1"/>
          </p:cNvSpPr>
          <p:nvPr>
            <p:ph type="body" idx="2"/>
          </p:nvPr>
        </p:nvSpPr>
        <p:spPr>
          <a:xfrm>
            <a:off x="394073" y="311152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0661"/>
              </a:buClr>
              <a:buSzPts val="3200"/>
              <a:buFont typeface="Open Sans"/>
              <a:buNone/>
              <a:defRPr sz="3200" b="1">
                <a:solidFill>
                  <a:srgbClr val="37066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▪"/>
              <a:defRPr b="1">
                <a:solidFill>
                  <a:srgbClr val="37066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o"/>
              <a:defRPr b="1">
                <a:solidFill>
                  <a:srgbClr val="37066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▪"/>
              <a:defRPr b="1">
                <a:solidFill>
                  <a:srgbClr val="37066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" name="Google Shape;28;p12"/>
          <p:cNvSpPr/>
          <p:nvPr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/>
          <p:nvPr/>
        </p:nvSpPr>
        <p:spPr>
          <a:xfrm>
            <a:off x="11603919" y="3993859"/>
            <a:ext cx="590694" cy="2029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32;p13"/>
          <p:cNvPicPr preferRelativeResize="0"/>
          <p:nvPr/>
        </p:nvPicPr>
        <p:blipFill rotWithShape="1">
          <a:blip r:embed="rId2">
            <a:alphaModFix/>
          </a:blip>
          <a:srcRect l="62741" t="1558" r="29813" b="8596"/>
          <a:stretch/>
        </p:blipFill>
        <p:spPr>
          <a:xfrm>
            <a:off x="11603919" y="-1"/>
            <a:ext cx="588081" cy="399385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3"/>
          <p:cNvSpPr txBox="1"/>
          <p:nvPr/>
        </p:nvSpPr>
        <p:spPr>
          <a:xfrm>
            <a:off x="8290560" y="6486304"/>
            <a:ext cx="3858542" cy="37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None/>
            </a:pPr>
            <a:r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 CIS 550   |   Property of Penn Engineering   |   </a:t>
            </a: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34;p13"/>
          <p:cNvSpPr txBox="1">
            <a:spLocks noGrp="1"/>
          </p:cNvSpPr>
          <p:nvPr>
            <p:ph type="body" idx="1"/>
          </p:nvPr>
        </p:nvSpPr>
        <p:spPr>
          <a:xfrm>
            <a:off x="394073" y="311152"/>
            <a:ext cx="10555287" cy="65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/>
          <p:nvPr/>
        </p:nvSpPr>
        <p:spPr>
          <a:xfrm>
            <a:off x="11603919" y="3993859"/>
            <a:ext cx="590694" cy="2029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4"/>
          <p:cNvSpPr txBox="1">
            <a:spLocks noGrp="1"/>
          </p:cNvSpPr>
          <p:nvPr>
            <p:ph type="body" idx="1"/>
          </p:nvPr>
        </p:nvSpPr>
        <p:spPr>
          <a:xfrm>
            <a:off x="399684" y="1416050"/>
            <a:ext cx="4823751" cy="41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8" name="Google Shape;38;p14"/>
          <p:cNvPicPr preferRelativeResize="0"/>
          <p:nvPr/>
        </p:nvPicPr>
        <p:blipFill rotWithShape="1">
          <a:blip r:embed="rId2">
            <a:alphaModFix/>
          </a:blip>
          <a:srcRect l="62741" t="1558" r="29813" b="8596"/>
          <a:stretch/>
        </p:blipFill>
        <p:spPr>
          <a:xfrm>
            <a:off x="11603919" y="-1"/>
            <a:ext cx="588081" cy="399385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394073" y="615950"/>
            <a:ext cx="10608889" cy="65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>
            <a:spLocks noGrp="1"/>
          </p:cNvSpPr>
          <p:nvPr>
            <p:ph type="pic" idx="3"/>
          </p:nvPr>
        </p:nvSpPr>
        <p:spPr>
          <a:xfrm>
            <a:off x="5629275" y="1416050"/>
            <a:ext cx="5373688" cy="41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1" name="Google Shape;41;p14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4"/>
          <p:cNvSpPr txBox="1"/>
          <p:nvPr/>
        </p:nvSpPr>
        <p:spPr>
          <a:xfrm>
            <a:off x="8290560" y="6486304"/>
            <a:ext cx="3858542" cy="37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None/>
            </a:pPr>
            <a:r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 CIS 550   |   Property of Penn Engineering   |   </a:t>
            </a: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>
            <a:spLocks noGrp="1"/>
          </p:cNvSpPr>
          <p:nvPr>
            <p:ph type="body" idx="4294967295"/>
          </p:nvPr>
        </p:nvSpPr>
        <p:spPr>
          <a:xfrm>
            <a:off x="699771" y="2286701"/>
            <a:ext cx="5153100" cy="1771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en-US" sz="5900" b="1" dirty="0" err="1">
                <a:solidFill>
                  <a:srgbClr val="370661"/>
                </a:solidFill>
              </a:rPr>
              <a:t>Expectimax</a:t>
            </a:r>
            <a:r>
              <a:rPr lang="en-US" sz="5900" b="1" dirty="0">
                <a:solidFill>
                  <a:srgbClr val="370661"/>
                </a:solidFill>
              </a:rPr>
              <a:t> and Utilities</a:t>
            </a:r>
            <a:endParaRPr sz="5900" b="1" dirty="0">
              <a:solidFill>
                <a:srgbClr val="37066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8DDFE9-93AF-48F0-822A-036FEF3F1AD4}"/>
              </a:ext>
            </a:extLst>
          </p:cNvPr>
          <p:cNvSpPr/>
          <p:nvPr/>
        </p:nvSpPr>
        <p:spPr>
          <a:xfrm>
            <a:off x="1024889" y="5439458"/>
            <a:ext cx="373961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Many of today’s slides are courtesy of Dan Klein and Pieter </a:t>
            </a:r>
            <a:r>
              <a:rPr lang="en-US" sz="105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Abbeel</a:t>
            </a:r>
            <a:r>
              <a:rPr lang="en-US" sz="10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of University of California, Berkeley</a:t>
            </a:r>
          </a:p>
        </p:txBody>
      </p:sp>
    </p:spTree>
    <p:extLst>
      <p:ext uri="{BB962C8B-B14F-4D97-AF65-F5344CB8AC3E}">
        <p14:creationId xmlns:p14="http://schemas.microsoft.com/office/powerpoint/2010/main" val="4044570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Probabilities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17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922F5-177E-44B1-9D4D-98CBBA709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473" y="1137177"/>
            <a:ext cx="6705600" cy="5026745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14452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Probabilities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Google Shape;64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99675" y="1299625"/>
                <a:ext cx="8344275" cy="50721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1800" dirty="0"/>
                  <a:t>A </a:t>
                </a:r>
                <a:r>
                  <a:rPr lang="en-US" sz="1800" dirty="0">
                    <a:solidFill>
                      <a:srgbClr val="CC0000"/>
                    </a:solidFill>
                  </a:rPr>
                  <a:t>random variable</a:t>
                </a:r>
                <a:r>
                  <a:rPr lang="en-US" sz="1800" dirty="0"/>
                  <a:t> represents an event whose outcome is unknown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1800" dirty="0"/>
                  <a:t>A </a:t>
                </a:r>
                <a:r>
                  <a:rPr lang="en-US" sz="1800" dirty="0">
                    <a:solidFill>
                      <a:srgbClr val="CC0000"/>
                    </a:solidFill>
                  </a:rPr>
                  <a:t>probability distribution</a:t>
                </a:r>
                <a:r>
                  <a:rPr lang="en-US" sz="1800" dirty="0"/>
                  <a:t> is an assignment of weights to outcomes</a:t>
                </a:r>
              </a:p>
              <a:p>
                <a:pPr>
                  <a:lnSpc>
                    <a:spcPct val="80000"/>
                  </a:lnSpc>
                </a:pPr>
                <a:endParaRPr lang="en-US" sz="1800" dirty="0"/>
              </a:p>
              <a:p>
                <a:pPr>
                  <a:lnSpc>
                    <a:spcPct val="80000"/>
                  </a:lnSpc>
                </a:pPr>
                <a:r>
                  <a:rPr lang="en-US" sz="1800" dirty="0"/>
                  <a:t>Example: Traffic on freeway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1600" dirty="0"/>
                  <a:t>Random variable: T = whether there’s traffic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1600" dirty="0"/>
                  <a:t>Outcomes: T in {none, light, heavy}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1600" dirty="0"/>
                  <a:t>Distribution: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none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light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heavy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endParaRPr lang="en-US" sz="1600" dirty="0"/>
              </a:p>
              <a:p>
                <a:pPr>
                  <a:lnSpc>
                    <a:spcPct val="80000"/>
                  </a:lnSpc>
                </a:pPr>
                <a:endParaRPr lang="en-US" sz="1800" dirty="0"/>
              </a:p>
              <a:p>
                <a:pPr>
                  <a:lnSpc>
                    <a:spcPct val="80000"/>
                  </a:lnSpc>
                </a:pPr>
                <a:r>
                  <a:rPr lang="en-US" sz="1800" dirty="0"/>
                  <a:t>Some laws of probability (more later):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1600" dirty="0"/>
                  <a:t>Probabilities are always non-negative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1600" dirty="0"/>
                  <a:t>Probabilities over all possible outcomes sum to one</a:t>
                </a:r>
              </a:p>
              <a:p>
                <a:pPr>
                  <a:lnSpc>
                    <a:spcPct val="80000"/>
                  </a:lnSpc>
                </a:pPr>
                <a:endParaRPr lang="en-US" sz="1800" dirty="0"/>
              </a:p>
              <a:p>
                <a:pPr>
                  <a:lnSpc>
                    <a:spcPct val="80000"/>
                  </a:lnSpc>
                </a:pPr>
                <a:r>
                  <a:rPr lang="en-US" sz="1800" dirty="0"/>
                  <a:t>As we get more evidence, probabilities may change:</a:t>
                </a:r>
              </a:p>
              <a:p>
                <a:pPr lvl="1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heavy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heavy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Hour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am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0.60</m:t>
                    </m:r>
                  </m:oMath>
                </a14:m>
                <a:endParaRPr lang="en-US" sz="1600" dirty="0"/>
              </a:p>
              <a:p>
                <a:pPr lvl="1">
                  <a:lnSpc>
                    <a:spcPct val="80000"/>
                  </a:lnSpc>
                </a:pPr>
                <a:r>
                  <a:rPr lang="en-US" sz="1600" dirty="0"/>
                  <a:t>We’ll talk about methods for reasoning and updating probabilities later</a:t>
                </a:r>
              </a:p>
            </p:txBody>
          </p:sp>
        </mc:Choice>
        <mc:Fallback xmlns="">
          <p:sp>
            <p:nvSpPr>
              <p:cNvPr id="64" name="Google Shape;64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9675" y="1299625"/>
                <a:ext cx="8344275" cy="50721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18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E28E0828-7F3C-41E2-934A-8C1C476B7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21370" y="2955967"/>
            <a:ext cx="1247054" cy="11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FF57B6-BAAA-47D2-9EDE-2CA2F8473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56119" y="1687115"/>
            <a:ext cx="1151700" cy="119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C67567B-6B2E-4819-AFF1-B34CDF4FE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21607" y="4289620"/>
            <a:ext cx="1165622" cy="132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83148C-491A-4CFC-928E-C27B96327D7E}"/>
              </a:ext>
            </a:extLst>
          </p:cNvPr>
          <p:cNvSpPr txBox="1"/>
          <p:nvPr/>
        </p:nvSpPr>
        <p:spPr>
          <a:xfrm>
            <a:off x="10216769" y="209871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0.25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559101-1433-46C5-B200-93B268C26349}"/>
              </a:ext>
            </a:extLst>
          </p:cNvPr>
          <p:cNvSpPr txBox="1"/>
          <p:nvPr/>
        </p:nvSpPr>
        <p:spPr>
          <a:xfrm>
            <a:off x="10216769" y="341316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0.50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CBB5F5-3743-44F9-8F62-C2809FB7E589}"/>
              </a:ext>
            </a:extLst>
          </p:cNvPr>
          <p:cNvSpPr txBox="1"/>
          <p:nvPr/>
        </p:nvSpPr>
        <p:spPr>
          <a:xfrm>
            <a:off x="10216769" y="4803386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0.25</a:t>
            </a:r>
            <a:endParaRPr lang="en-US" sz="24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459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600" dirty="0"/>
              <a:t>Probabilities</a:t>
            </a:r>
            <a:endParaRPr lang="en-US" sz="3400" dirty="0"/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555198" cy="4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expected value of a function of a random variable is the average, weighted by the probability distribution over outcomes</a:t>
            </a:r>
          </a:p>
          <a:p>
            <a:pPr>
              <a:lnSpc>
                <a:spcPct val="90000"/>
              </a:lnSpc>
            </a:pPr>
            <a:r>
              <a:rPr lang="en-US" dirty="0"/>
              <a:t>Example: How long to get to the airport?</a:t>
            </a: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19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D124AF7-C881-4820-BFC2-5B6B0E42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6731" y="4548862"/>
            <a:ext cx="1165622" cy="12952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91633E15-B2D3-4E52-A40D-D28786E5E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0693" y="4529660"/>
            <a:ext cx="1232297" cy="11623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6F5857A9-C15F-4CB4-B710-F5F176DAA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8814" y="4539070"/>
            <a:ext cx="1151700" cy="11977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B3BCB4-1D1C-4CC0-B8B3-C985DA5AEF44}"/>
              </a:ext>
            </a:extLst>
          </p:cNvPr>
          <p:cNvSpPr txBox="1"/>
          <p:nvPr/>
        </p:nvSpPr>
        <p:spPr>
          <a:xfrm>
            <a:off x="3447808" y="4013352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0.25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F15C03-685C-4F9F-90C1-4EF9317A9794}"/>
              </a:ext>
            </a:extLst>
          </p:cNvPr>
          <p:cNvSpPr txBox="1"/>
          <p:nvPr/>
        </p:nvSpPr>
        <p:spPr>
          <a:xfrm>
            <a:off x="5162308" y="4013352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0.50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D9EE82-2F2A-4248-8A1E-B09BF9776B0E}"/>
              </a:ext>
            </a:extLst>
          </p:cNvPr>
          <p:cNvSpPr txBox="1"/>
          <p:nvPr/>
        </p:nvSpPr>
        <p:spPr>
          <a:xfrm>
            <a:off x="6876808" y="4013352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0.25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7E0D52-A6BE-42CF-8F00-9106C601ADDB}"/>
              </a:ext>
            </a:extLst>
          </p:cNvPr>
          <p:cNvSpPr txBox="1"/>
          <p:nvPr/>
        </p:nvSpPr>
        <p:spPr>
          <a:xfrm>
            <a:off x="1443791" y="3949184"/>
            <a:ext cx="1859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Probability: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F06733-DBE0-4D9D-B90B-4EB671519115}"/>
              </a:ext>
            </a:extLst>
          </p:cNvPr>
          <p:cNvSpPr txBox="1"/>
          <p:nvPr/>
        </p:nvSpPr>
        <p:spPr>
          <a:xfrm>
            <a:off x="3383640" y="2764074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20 min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B2319C-DA1A-45CF-A0EB-38513DB5ACFD}"/>
              </a:ext>
            </a:extLst>
          </p:cNvPr>
          <p:cNvSpPr txBox="1"/>
          <p:nvPr/>
        </p:nvSpPr>
        <p:spPr>
          <a:xfrm>
            <a:off x="5098140" y="2764074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30 min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5A49AD-17DE-4A8D-8B6B-39F028868748}"/>
              </a:ext>
            </a:extLst>
          </p:cNvPr>
          <p:cNvSpPr txBox="1"/>
          <p:nvPr/>
        </p:nvSpPr>
        <p:spPr>
          <a:xfrm>
            <a:off x="6812640" y="2764074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60 min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26B714-939F-402E-8FE1-BFB1232F47A7}"/>
              </a:ext>
            </a:extLst>
          </p:cNvPr>
          <p:cNvSpPr txBox="1"/>
          <p:nvPr/>
        </p:nvSpPr>
        <p:spPr>
          <a:xfrm>
            <a:off x="1957896" y="2924494"/>
            <a:ext cx="1139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Time:</a:t>
            </a:r>
          </a:p>
        </p:txBody>
      </p:sp>
      <p:sp>
        <p:nvSpPr>
          <p:cNvPr id="18" name="Right Arrow 18">
            <a:extLst>
              <a:ext uri="{FF2B5EF4-FFF2-40B4-BE49-F238E27FC236}">
                <a16:creationId xmlns:a16="http://schemas.microsoft.com/office/drawing/2014/main" id="{00C6E48B-8313-4556-8548-6389311283BE}"/>
              </a:ext>
            </a:extLst>
          </p:cNvPr>
          <p:cNvSpPr/>
          <p:nvPr/>
        </p:nvSpPr>
        <p:spPr>
          <a:xfrm>
            <a:off x="7964392" y="3350999"/>
            <a:ext cx="628650" cy="685800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99F20C-5ED1-4F9F-BD42-B568071EB753}"/>
              </a:ext>
            </a:extLst>
          </p:cNvPr>
          <p:cNvSpPr txBox="1"/>
          <p:nvPr/>
        </p:nvSpPr>
        <p:spPr>
          <a:xfrm>
            <a:off x="8896326" y="3216845"/>
            <a:ext cx="91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35 min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B5267D-3790-482F-8359-EF458FD364D7}"/>
              </a:ext>
            </a:extLst>
          </p:cNvPr>
          <p:cNvSpPr txBox="1"/>
          <p:nvPr/>
        </p:nvSpPr>
        <p:spPr>
          <a:xfrm>
            <a:off x="3678142" y="3522449"/>
            <a:ext cx="285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8AC8DF-09ED-456D-B291-5DA7DCBE2280}"/>
              </a:ext>
            </a:extLst>
          </p:cNvPr>
          <p:cNvSpPr txBox="1"/>
          <p:nvPr/>
        </p:nvSpPr>
        <p:spPr>
          <a:xfrm>
            <a:off x="5392642" y="3522449"/>
            <a:ext cx="285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DFB382-C529-456A-ACB6-A488C422FB11}"/>
              </a:ext>
            </a:extLst>
          </p:cNvPr>
          <p:cNvSpPr txBox="1"/>
          <p:nvPr/>
        </p:nvSpPr>
        <p:spPr>
          <a:xfrm>
            <a:off x="7107142" y="3522449"/>
            <a:ext cx="285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911917-602B-4F21-A086-9EF625452C5E}"/>
              </a:ext>
            </a:extLst>
          </p:cNvPr>
          <p:cNvSpPr txBox="1"/>
          <p:nvPr/>
        </p:nvSpPr>
        <p:spPr>
          <a:xfrm>
            <a:off x="4535392" y="3408149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+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180036-8B6D-4A80-9DDC-DD68917D8DA5}"/>
              </a:ext>
            </a:extLst>
          </p:cNvPr>
          <p:cNvSpPr txBox="1"/>
          <p:nvPr/>
        </p:nvSpPr>
        <p:spPr>
          <a:xfrm>
            <a:off x="6192742" y="3408149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784762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>
                <a:latin typeface="Calibri"/>
                <a:cs typeface="Calibri"/>
              </a:rPr>
              <a:t>What Probabilities to Use?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8191875" cy="4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latin typeface="Calibri"/>
                <a:cs typeface="Calibri"/>
              </a:rPr>
              <a:t>In </a:t>
            </a:r>
            <a:r>
              <a:rPr lang="en-US" b="1" dirty="0" err="1">
                <a:latin typeface="Calibri"/>
                <a:cs typeface="Calibri"/>
              </a:rPr>
              <a:t>expectimax</a:t>
            </a:r>
            <a:r>
              <a:rPr lang="en-US" b="1" dirty="0">
                <a:latin typeface="Calibri"/>
                <a:cs typeface="Calibri"/>
              </a:rPr>
              <a:t> search, we have a probabilistic model of how the opponent (or environment) will behave in any state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Model could be a simple uniform distribution (roll a die)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Model could be sophisticated and require a great deal of computation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We have a chance node for any outcome out of our control: opponent or environment</a:t>
            </a:r>
          </a:p>
          <a:p>
            <a:pPr lvl="1"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The model might say that adversarial actions are likely!</a:t>
            </a: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b="1" dirty="0">
                <a:latin typeface="Calibri"/>
                <a:cs typeface="Calibri"/>
              </a:rPr>
              <a:t>For now, assume each chance node magically comes along with probabilities that specify the distribution over its outcomes</a:t>
            </a: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20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roup 50">
            <a:extLst>
              <a:ext uri="{FF2B5EF4-FFF2-40B4-BE49-F238E27FC236}">
                <a16:creationId xmlns:a16="http://schemas.microsoft.com/office/drawing/2014/main" id="{AEF12FC7-C820-48C2-885A-D4071B4B4EB7}"/>
              </a:ext>
            </a:extLst>
          </p:cNvPr>
          <p:cNvGrpSpPr>
            <a:grpSpLocks/>
          </p:cNvGrpSpPr>
          <p:nvPr/>
        </p:nvGrpSpPr>
        <p:grpSpPr bwMode="auto">
          <a:xfrm>
            <a:off x="8552262" y="1444229"/>
            <a:ext cx="1732360" cy="2800350"/>
            <a:chOff x="3408" y="1248"/>
            <a:chExt cx="1455" cy="2352"/>
          </a:xfrm>
        </p:grpSpPr>
        <p:sp>
          <p:nvSpPr>
            <p:cNvPr id="8" name="AutoShape 27">
              <a:extLst>
                <a:ext uri="{FF2B5EF4-FFF2-40B4-BE49-F238E27FC236}">
                  <a16:creationId xmlns:a16="http://schemas.microsoft.com/office/drawing/2014/main" id="{5CE0399B-DDE7-445E-9B71-1CF6766D8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1" y="1248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cxnSp>
          <p:nvCxnSpPr>
            <p:cNvPr id="9" name="AutoShape 28">
              <a:extLst>
                <a:ext uri="{FF2B5EF4-FFF2-40B4-BE49-F238E27FC236}">
                  <a16:creationId xmlns:a16="http://schemas.microsoft.com/office/drawing/2014/main" id="{DE8C78A8-1F01-46ED-AABE-B623B8EE7398}"/>
                </a:ext>
              </a:extLst>
            </p:cNvPr>
            <p:cNvCxnSpPr>
              <a:cxnSpLocks noChangeShapeType="1"/>
              <a:stCxn id="8" idx="3"/>
              <a:endCxn id="15" idx="0"/>
            </p:cNvCxnSpPr>
            <p:nvPr/>
          </p:nvCxnSpPr>
          <p:spPr bwMode="auto">
            <a:xfrm flipH="1">
              <a:off x="3871" y="1392"/>
              <a:ext cx="360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" name="AutoShape 29">
              <a:extLst>
                <a:ext uri="{FF2B5EF4-FFF2-40B4-BE49-F238E27FC236}">
                  <a16:creationId xmlns:a16="http://schemas.microsoft.com/office/drawing/2014/main" id="{5123BD62-C5FA-4522-9F3E-37714089E349}"/>
                </a:ext>
              </a:extLst>
            </p:cNvPr>
            <p:cNvCxnSpPr>
              <a:cxnSpLocks noChangeShapeType="1"/>
              <a:stCxn id="8" idx="3"/>
              <a:endCxn id="16" idx="0"/>
            </p:cNvCxnSpPr>
            <p:nvPr/>
          </p:nvCxnSpPr>
          <p:spPr bwMode="auto">
            <a:xfrm>
              <a:off x="4231" y="1392"/>
              <a:ext cx="361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" name="AutoShape 30">
              <a:extLst>
                <a:ext uri="{FF2B5EF4-FFF2-40B4-BE49-F238E27FC236}">
                  <a16:creationId xmlns:a16="http://schemas.microsoft.com/office/drawing/2014/main" id="{9E3749E8-AA36-46E2-BBE2-F5DC5FFCD7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690" y="1861"/>
              <a:ext cx="181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" name="AutoShape 31">
              <a:extLst>
                <a:ext uri="{FF2B5EF4-FFF2-40B4-BE49-F238E27FC236}">
                  <a16:creationId xmlns:a16="http://schemas.microsoft.com/office/drawing/2014/main" id="{CDBA0F53-615F-4BAF-94A0-B1D92773A54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871" y="1861"/>
              <a:ext cx="144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3" name="AutoShape 32">
              <a:extLst>
                <a:ext uri="{FF2B5EF4-FFF2-40B4-BE49-F238E27FC236}">
                  <a16:creationId xmlns:a16="http://schemas.microsoft.com/office/drawing/2014/main" id="{9F78D137-48A7-4036-AFA7-49DDCBAD305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41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" name="AutoShape 33">
              <a:extLst>
                <a:ext uri="{FF2B5EF4-FFF2-40B4-BE49-F238E27FC236}">
                  <a16:creationId xmlns:a16="http://schemas.microsoft.com/office/drawing/2014/main" id="{EBCF1CE0-4F7D-489F-A219-F9B2C017E40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59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5" name="Oval 34">
              <a:extLst>
                <a:ext uri="{FF2B5EF4-FFF2-40B4-BE49-F238E27FC236}">
                  <a16:creationId xmlns:a16="http://schemas.microsoft.com/office/drawing/2014/main" id="{615AB26E-F6DD-427D-BA4B-0FB349E94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0" y="168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16" name="Oval 35">
              <a:extLst>
                <a:ext uri="{FF2B5EF4-FFF2-40B4-BE49-F238E27FC236}">
                  <a16:creationId xmlns:a16="http://schemas.microsoft.com/office/drawing/2014/main" id="{BECD86D3-DA8D-4F59-A34D-1ED57E19B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168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17" name="Oval 40">
              <a:extLst>
                <a:ext uri="{FF2B5EF4-FFF2-40B4-BE49-F238E27FC236}">
                  <a16:creationId xmlns:a16="http://schemas.microsoft.com/office/drawing/2014/main" id="{FAB3E4C5-9291-4F7E-87A2-F76071707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1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18" name="Oval 41">
              <a:extLst>
                <a:ext uri="{FF2B5EF4-FFF2-40B4-BE49-F238E27FC236}">
                  <a16:creationId xmlns:a16="http://schemas.microsoft.com/office/drawing/2014/main" id="{59050625-A2A5-4C99-B743-11F791714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1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19" name="Oval 42">
              <a:extLst>
                <a:ext uri="{FF2B5EF4-FFF2-40B4-BE49-F238E27FC236}">
                  <a16:creationId xmlns:a16="http://schemas.microsoft.com/office/drawing/2014/main" id="{F82C124A-B07D-4523-8F9F-ED7227539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2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cxnSp>
          <p:nvCxnSpPr>
            <p:cNvPr id="20" name="AutoShape 43">
              <a:extLst>
                <a:ext uri="{FF2B5EF4-FFF2-40B4-BE49-F238E27FC236}">
                  <a16:creationId xmlns:a16="http://schemas.microsoft.com/office/drawing/2014/main" id="{AC4996F0-BE18-46E8-898D-925D2DAE79A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96" y="2496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" name="Line 44">
              <a:extLst>
                <a:ext uri="{FF2B5EF4-FFF2-40B4-BE49-F238E27FC236}">
                  <a16:creationId xmlns:a16="http://schemas.microsoft.com/office/drawing/2014/main" id="{685DE8A9-1420-4BC6-9D31-14CCD3A9B1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52" y="2496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22" name="AutoShape 45">
              <a:extLst>
                <a:ext uri="{FF2B5EF4-FFF2-40B4-BE49-F238E27FC236}">
                  <a16:creationId xmlns:a16="http://schemas.microsoft.com/office/drawing/2014/main" id="{3F8900E3-5D72-4869-8A1C-3C27E17AE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976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cxnSp>
          <p:nvCxnSpPr>
            <p:cNvPr id="23" name="AutoShape 47">
              <a:extLst>
                <a:ext uri="{FF2B5EF4-FFF2-40B4-BE49-F238E27FC236}">
                  <a16:creationId xmlns:a16="http://schemas.microsoft.com/office/drawing/2014/main" id="{CCDCE6B7-EBA8-4BC8-BD29-13CDE77D1A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552" y="3120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4" name="Line 48">
              <a:extLst>
                <a:ext uri="{FF2B5EF4-FFF2-40B4-BE49-F238E27FC236}">
                  <a16:creationId xmlns:a16="http://schemas.microsoft.com/office/drawing/2014/main" id="{91E0B23B-3E99-43CD-A295-ABC66EC10E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8" y="3120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25" name="Oval 39">
              <a:extLst>
                <a:ext uri="{FF2B5EF4-FFF2-40B4-BE49-F238E27FC236}">
                  <a16:creationId xmlns:a16="http://schemas.microsoft.com/office/drawing/2014/main" id="{BB264B19-80D5-4607-B64E-E9336DA43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</p:grpSp>
      <p:sp>
        <p:nvSpPr>
          <p:cNvPr id="26" name="Text Box 51">
            <a:extLst>
              <a:ext uri="{FF2B5EF4-FFF2-40B4-BE49-F238E27FC236}">
                <a16:creationId xmlns:a16="http://schemas.microsoft.com/office/drawing/2014/main" id="{1CDA9874-1ED0-4E78-A0B9-347583EA0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8861" y="4473179"/>
            <a:ext cx="291465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i="1" dirty="0">
                <a:solidFill>
                  <a:srgbClr val="CC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Having a probabilistic belief about another agent’s action does not mean that the agent is flipping any coins!</a:t>
            </a:r>
          </a:p>
        </p:txBody>
      </p:sp>
    </p:spTree>
    <p:extLst>
      <p:ext uri="{BB962C8B-B14F-4D97-AF65-F5344CB8AC3E}">
        <p14:creationId xmlns:p14="http://schemas.microsoft.com/office/powerpoint/2010/main" val="1825770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4"/>
            <a:ext cx="8649075" cy="486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Objectivist / frequentist answer: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Averages over repeated </a:t>
            </a:r>
            <a:r>
              <a:rPr lang="en-US" i="1" dirty="0"/>
              <a:t>experiments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E.g. empirically estimating P(rain) from historical observation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Assertion about how future experiments will go (in the limit)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New evidence changes the </a:t>
            </a:r>
            <a:r>
              <a:rPr lang="en-US" i="1" dirty="0"/>
              <a:t>reference class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Makes one think of </a:t>
            </a:r>
            <a:r>
              <a:rPr lang="en-US" i="1" dirty="0"/>
              <a:t>inherently random</a:t>
            </a:r>
            <a:r>
              <a:rPr lang="en-US" dirty="0"/>
              <a:t> events, like rolling dice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b="1" dirty="0"/>
              <a:t>Subjectivist / Bayesian answer: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Degrees of belief about unobserved variables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E.g. an agent’s belief that it’s raining, given the temperature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E.g. agent’s belief how an opponent will behave, given the state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Often </a:t>
            </a:r>
            <a:r>
              <a:rPr lang="en-US" i="1" dirty="0"/>
              <a:t>learn </a:t>
            </a:r>
            <a:r>
              <a:rPr lang="en-US" dirty="0"/>
              <a:t>probabilities from past experiences (more later)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New evidence </a:t>
            </a:r>
            <a:r>
              <a:rPr lang="en-US" i="1" dirty="0"/>
              <a:t>updates beliefs </a:t>
            </a:r>
            <a:r>
              <a:rPr lang="en-US" dirty="0"/>
              <a:t>(more later)</a:t>
            </a: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21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B4B7DE-DB9F-4258-903F-0598F1EC1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682" y="3696759"/>
            <a:ext cx="2259300" cy="234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40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Quiz: Informed Probabilities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555198" cy="4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000" dirty="0"/>
              <a:t>Let’s say you know that your opponent is actually running a depth 2 minimax, using the result 80% of the time, and moving randomly otherwise</a:t>
            </a:r>
          </a:p>
          <a:p>
            <a:r>
              <a:rPr lang="en-US" sz="2000" dirty="0"/>
              <a:t>Question: What tree search should you use?  </a:t>
            </a:r>
          </a:p>
          <a:p>
            <a:endParaRPr lang="en-US" sz="2000" dirty="0"/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22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Cloud Callout 28">
            <a:extLst>
              <a:ext uri="{FF2B5EF4-FFF2-40B4-BE49-F238E27FC236}">
                <a16:creationId xmlns:a16="http://schemas.microsoft.com/office/drawing/2014/main" id="{F36F4767-632C-4DCA-845C-6B7CF9F0649C}"/>
              </a:ext>
            </a:extLst>
          </p:cNvPr>
          <p:cNvSpPr/>
          <p:nvPr/>
        </p:nvSpPr>
        <p:spPr>
          <a:xfrm>
            <a:off x="704232" y="3317827"/>
            <a:ext cx="2133600" cy="1771650"/>
          </a:xfrm>
          <a:prstGeom prst="cloudCallout">
            <a:avLst>
              <a:gd name="adj1" fmla="val 85321"/>
              <a:gd name="adj2" fmla="val -25814"/>
            </a:avLst>
          </a:prstGeom>
          <a:solidFill>
            <a:srgbClr val="B5ED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30F2B5-EF73-46CC-A6D8-B00CD97B7109}"/>
              </a:ext>
            </a:extLst>
          </p:cNvPr>
          <p:cNvGrpSpPr/>
          <p:nvPr/>
        </p:nvGrpSpPr>
        <p:grpSpPr>
          <a:xfrm>
            <a:off x="1026681" y="3642736"/>
            <a:ext cx="1373483" cy="850264"/>
            <a:chOff x="7620000" y="2801226"/>
            <a:chExt cx="3352800" cy="2075574"/>
          </a:xfrm>
        </p:grpSpPr>
        <p:sp>
          <p:nvSpPr>
            <p:cNvPr id="9" name="AutoShape 5">
              <a:extLst>
                <a:ext uri="{FF2B5EF4-FFF2-40B4-BE49-F238E27FC236}">
                  <a16:creationId xmlns:a16="http://schemas.microsoft.com/office/drawing/2014/main" id="{6846C6B7-9F1D-41FC-B65C-4844CEF51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10" name="AutoShape 6">
              <a:extLst>
                <a:ext uri="{FF2B5EF4-FFF2-40B4-BE49-F238E27FC236}">
                  <a16:creationId xmlns:a16="http://schemas.microsoft.com/office/drawing/2014/main" id="{633659AE-2D8E-41DE-9487-5AE025F3AD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848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F3CF412A-AFA9-4AD3-8EF0-AD7C458DB93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610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12" name="AutoShape 12">
              <a:extLst>
                <a:ext uri="{FF2B5EF4-FFF2-40B4-BE49-F238E27FC236}">
                  <a16:creationId xmlns:a16="http://schemas.microsoft.com/office/drawing/2014/main" id="{849E8E57-6B5F-4D2C-BFFB-5E7655B0701B}"/>
                </a:ext>
              </a:extLst>
            </p:cNvPr>
            <p:cNvCxnSpPr>
              <a:cxnSpLocks noChangeShapeType="1"/>
              <a:stCxn id="9" idx="3"/>
              <a:endCxn id="10" idx="3"/>
            </p:cNvCxnSpPr>
            <p:nvPr/>
          </p:nvCxnSpPr>
          <p:spPr bwMode="auto">
            <a:xfrm flipH="1">
              <a:off x="8039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3" name="AutoShape 13">
              <a:extLst>
                <a:ext uri="{FF2B5EF4-FFF2-40B4-BE49-F238E27FC236}">
                  <a16:creationId xmlns:a16="http://schemas.microsoft.com/office/drawing/2014/main" id="{659AB79A-E890-4FA8-B3CB-9EB86E49A6E0}"/>
                </a:ext>
              </a:extLst>
            </p:cNvPr>
            <p:cNvCxnSpPr>
              <a:cxnSpLocks noChangeShapeType="1"/>
              <a:stCxn id="9" idx="3"/>
              <a:endCxn id="11" idx="3"/>
            </p:cNvCxnSpPr>
            <p:nvPr/>
          </p:nvCxnSpPr>
          <p:spPr bwMode="auto">
            <a:xfrm>
              <a:off x="8420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" name="AutoShape 5">
              <a:extLst>
                <a:ext uri="{FF2B5EF4-FFF2-40B4-BE49-F238E27FC236}">
                  <a16:creationId xmlns:a16="http://schemas.microsoft.com/office/drawing/2014/main" id="{884E045C-3F40-4D9E-BE5D-F1CD2EC56E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22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15" name="AutoShape 6">
              <a:extLst>
                <a:ext uri="{FF2B5EF4-FFF2-40B4-BE49-F238E27FC236}">
                  <a16:creationId xmlns:a16="http://schemas.microsoft.com/office/drawing/2014/main" id="{3AA59BF3-A652-481E-BD99-930C0A2F5E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601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16" name="AutoShape 7">
              <a:extLst>
                <a:ext uri="{FF2B5EF4-FFF2-40B4-BE49-F238E27FC236}">
                  <a16:creationId xmlns:a16="http://schemas.microsoft.com/office/drawing/2014/main" id="{E9CC78AE-2F6D-4B2B-8E0C-00CE4ABB51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0363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17" name="AutoShape 12">
              <a:extLst>
                <a:ext uri="{FF2B5EF4-FFF2-40B4-BE49-F238E27FC236}">
                  <a16:creationId xmlns:a16="http://schemas.microsoft.com/office/drawing/2014/main" id="{DD7C8E91-04B8-4371-A566-4F36F67A9DD3}"/>
                </a:ext>
              </a:extLst>
            </p:cNvPr>
            <p:cNvCxnSpPr>
              <a:cxnSpLocks noChangeShapeType="1"/>
              <a:stCxn id="14" idx="3"/>
              <a:endCxn id="15" idx="3"/>
            </p:cNvCxnSpPr>
            <p:nvPr/>
          </p:nvCxnSpPr>
          <p:spPr bwMode="auto">
            <a:xfrm flipH="1">
              <a:off x="9791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AutoShape 13">
              <a:extLst>
                <a:ext uri="{FF2B5EF4-FFF2-40B4-BE49-F238E27FC236}">
                  <a16:creationId xmlns:a16="http://schemas.microsoft.com/office/drawing/2014/main" id="{437B3ACC-6611-4F49-B13E-4CACC2EB9242}"/>
                </a:ext>
              </a:extLst>
            </p:cNvPr>
            <p:cNvCxnSpPr>
              <a:cxnSpLocks noChangeShapeType="1"/>
              <a:stCxn id="14" idx="3"/>
              <a:endCxn id="16" idx="3"/>
            </p:cNvCxnSpPr>
            <p:nvPr/>
          </p:nvCxnSpPr>
          <p:spPr bwMode="auto">
            <a:xfrm>
              <a:off x="10172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9" name="AutoShape 12">
              <a:extLst>
                <a:ext uri="{FF2B5EF4-FFF2-40B4-BE49-F238E27FC236}">
                  <a16:creationId xmlns:a16="http://schemas.microsoft.com/office/drawing/2014/main" id="{55B8B776-2623-4A2F-B5C2-75D4ADCA7E85}"/>
                </a:ext>
              </a:extLst>
            </p:cNvPr>
            <p:cNvCxnSpPr>
              <a:cxnSpLocks noChangeShapeType="1"/>
              <a:stCxn id="21" idx="0"/>
              <a:endCxn id="9" idx="0"/>
            </p:cNvCxnSpPr>
            <p:nvPr/>
          </p:nvCxnSpPr>
          <p:spPr bwMode="auto">
            <a:xfrm flipH="1">
              <a:off x="8420100" y="3106025"/>
              <a:ext cx="838200" cy="3229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" name="AutoShape 13">
              <a:extLst>
                <a:ext uri="{FF2B5EF4-FFF2-40B4-BE49-F238E27FC236}">
                  <a16:creationId xmlns:a16="http://schemas.microsoft.com/office/drawing/2014/main" id="{E179134F-CA4A-41F4-90C3-99FFD820AD84}"/>
                </a:ext>
              </a:extLst>
            </p:cNvPr>
            <p:cNvCxnSpPr>
              <a:cxnSpLocks noChangeShapeType="1"/>
              <a:stCxn id="21" idx="0"/>
              <a:endCxn id="14" idx="0"/>
            </p:cNvCxnSpPr>
            <p:nvPr/>
          </p:nvCxnSpPr>
          <p:spPr bwMode="auto">
            <a:xfrm>
              <a:off x="9258300" y="3106025"/>
              <a:ext cx="914399" cy="322973"/>
            </a:xfrm>
            <a:prstGeom prst="straightConnector1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21" name="AutoShape 7">
              <a:extLst>
                <a:ext uri="{FF2B5EF4-FFF2-40B4-BE49-F238E27FC236}">
                  <a16:creationId xmlns:a16="http://schemas.microsoft.com/office/drawing/2014/main" id="{3D43B9AB-CFBC-4B22-A105-D6699CCA16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067800" y="2801226"/>
              <a:ext cx="381000" cy="304799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22" name="AutoShape 5">
              <a:extLst>
                <a:ext uri="{FF2B5EF4-FFF2-40B4-BE49-F238E27FC236}">
                  <a16:creationId xmlns:a16="http://schemas.microsoft.com/office/drawing/2014/main" id="{AC952658-0184-4B28-BD62-B74760562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23" name="AutoShape 5">
              <a:extLst>
                <a:ext uri="{FF2B5EF4-FFF2-40B4-BE49-F238E27FC236}">
                  <a16:creationId xmlns:a16="http://schemas.microsoft.com/office/drawing/2014/main" id="{CF1FB815-B89C-4286-8B09-541BAEA3E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24" name="AutoShape 12">
              <a:extLst>
                <a:ext uri="{FF2B5EF4-FFF2-40B4-BE49-F238E27FC236}">
                  <a16:creationId xmlns:a16="http://schemas.microsoft.com/office/drawing/2014/main" id="{D80E7CD0-9FCD-4418-882F-8F46E96471EB}"/>
                </a:ext>
              </a:extLst>
            </p:cNvPr>
            <p:cNvCxnSpPr>
              <a:cxnSpLocks noChangeShapeType="1"/>
              <a:stCxn id="10" idx="0"/>
              <a:endCxn id="22" idx="0"/>
            </p:cNvCxnSpPr>
            <p:nvPr/>
          </p:nvCxnSpPr>
          <p:spPr bwMode="auto">
            <a:xfrm flipH="1">
              <a:off x="78105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5" name="AutoShape 13">
              <a:extLst>
                <a:ext uri="{FF2B5EF4-FFF2-40B4-BE49-F238E27FC236}">
                  <a16:creationId xmlns:a16="http://schemas.microsoft.com/office/drawing/2014/main" id="{192C2475-29F0-4EDD-9549-4EE33E0AFD87}"/>
                </a:ext>
              </a:extLst>
            </p:cNvPr>
            <p:cNvCxnSpPr>
              <a:cxnSpLocks noChangeShapeType="1"/>
              <a:stCxn id="10" idx="0"/>
              <a:endCxn id="23" idx="0"/>
            </p:cNvCxnSpPr>
            <p:nvPr/>
          </p:nvCxnSpPr>
          <p:spPr bwMode="auto">
            <a:xfrm>
              <a:off x="80391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6" name="AutoShape 5">
              <a:extLst>
                <a:ext uri="{FF2B5EF4-FFF2-40B4-BE49-F238E27FC236}">
                  <a16:creationId xmlns:a16="http://schemas.microsoft.com/office/drawing/2014/main" id="{E9EBC6D6-AB77-4B7F-A8E0-0A0A20946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8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27" name="AutoShape 5">
              <a:extLst>
                <a:ext uri="{FF2B5EF4-FFF2-40B4-BE49-F238E27FC236}">
                  <a16:creationId xmlns:a16="http://schemas.microsoft.com/office/drawing/2014/main" id="{E97C6B36-A431-4218-B1B3-A0A4176AC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9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28" name="AutoShape 12">
              <a:extLst>
                <a:ext uri="{FF2B5EF4-FFF2-40B4-BE49-F238E27FC236}">
                  <a16:creationId xmlns:a16="http://schemas.microsoft.com/office/drawing/2014/main" id="{990B7401-EEDD-4E16-890D-5E24F2A92063}"/>
                </a:ext>
              </a:extLst>
            </p:cNvPr>
            <p:cNvCxnSpPr>
              <a:cxnSpLocks noChangeShapeType="1"/>
              <a:stCxn id="11" idx="0"/>
              <a:endCxn id="26" idx="0"/>
            </p:cNvCxnSpPr>
            <p:nvPr/>
          </p:nvCxnSpPr>
          <p:spPr bwMode="auto">
            <a:xfrm flipH="1">
              <a:off x="8648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9" name="AutoShape 13">
              <a:extLst>
                <a:ext uri="{FF2B5EF4-FFF2-40B4-BE49-F238E27FC236}">
                  <a16:creationId xmlns:a16="http://schemas.microsoft.com/office/drawing/2014/main" id="{88D46346-7429-46DC-BACA-BC12D7A7F858}"/>
                </a:ext>
              </a:extLst>
            </p:cNvPr>
            <p:cNvCxnSpPr>
              <a:cxnSpLocks noChangeShapeType="1"/>
              <a:stCxn id="11" idx="0"/>
              <a:endCxn id="27" idx="0"/>
            </p:cNvCxnSpPr>
            <p:nvPr/>
          </p:nvCxnSpPr>
          <p:spPr bwMode="auto">
            <a:xfrm>
              <a:off x="8801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0" name="AutoShape 5">
              <a:extLst>
                <a:ext uri="{FF2B5EF4-FFF2-40B4-BE49-F238E27FC236}">
                  <a16:creationId xmlns:a16="http://schemas.microsoft.com/office/drawing/2014/main" id="{5577B37F-DE50-4CD4-845F-812622095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2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31" name="AutoShape 5">
              <a:extLst>
                <a:ext uri="{FF2B5EF4-FFF2-40B4-BE49-F238E27FC236}">
                  <a16:creationId xmlns:a16="http://schemas.microsoft.com/office/drawing/2014/main" id="{4EB0080A-AE5E-4701-A0BD-CD0DBB755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32" name="AutoShape 12">
              <a:extLst>
                <a:ext uri="{FF2B5EF4-FFF2-40B4-BE49-F238E27FC236}">
                  <a16:creationId xmlns:a16="http://schemas.microsoft.com/office/drawing/2014/main" id="{588ABB30-1BA1-4C51-9E72-C35A33A6ECAB}"/>
                </a:ext>
              </a:extLst>
            </p:cNvPr>
            <p:cNvCxnSpPr>
              <a:cxnSpLocks noChangeShapeType="1"/>
              <a:endCxn id="30" idx="0"/>
            </p:cNvCxnSpPr>
            <p:nvPr/>
          </p:nvCxnSpPr>
          <p:spPr bwMode="auto">
            <a:xfrm flipH="1">
              <a:off x="9563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3" name="AutoShape 13">
              <a:extLst>
                <a:ext uri="{FF2B5EF4-FFF2-40B4-BE49-F238E27FC236}">
                  <a16:creationId xmlns:a16="http://schemas.microsoft.com/office/drawing/2014/main" id="{8EC48322-23F8-42A1-812F-E07CD420AEAC}"/>
                </a:ext>
              </a:extLst>
            </p:cNvPr>
            <p:cNvCxnSpPr>
              <a:cxnSpLocks noChangeShapeType="1"/>
              <a:endCxn id="31" idx="0"/>
            </p:cNvCxnSpPr>
            <p:nvPr/>
          </p:nvCxnSpPr>
          <p:spPr bwMode="auto">
            <a:xfrm>
              <a:off x="9791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4" name="AutoShape 5">
              <a:extLst>
                <a:ext uri="{FF2B5EF4-FFF2-40B4-BE49-F238E27FC236}">
                  <a16:creationId xmlns:a16="http://schemas.microsoft.com/office/drawing/2014/main" id="{ACABD06C-3B55-4D4D-BCD9-0FCB9987A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0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sp>
          <p:nvSpPr>
            <p:cNvPr id="35" name="AutoShape 5">
              <a:extLst>
                <a:ext uri="{FF2B5EF4-FFF2-40B4-BE49-F238E27FC236}">
                  <a16:creationId xmlns:a16="http://schemas.microsoft.com/office/drawing/2014/main" id="{FA21D5AD-4CFF-4E77-9175-8DACF15CF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1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Calibri" pitchFamily="34" charset="0"/>
              </a:endParaRPr>
            </a:p>
          </p:txBody>
        </p:sp>
        <p:cxnSp>
          <p:nvCxnSpPr>
            <p:cNvPr id="36" name="AutoShape 12">
              <a:extLst>
                <a:ext uri="{FF2B5EF4-FFF2-40B4-BE49-F238E27FC236}">
                  <a16:creationId xmlns:a16="http://schemas.microsoft.com/office/drawing/2014/main" id="{FC4D7223-5E1B-483C-919A-02DB5AB762A2}"/>
                </a:ext>
              </a:extLst>
            </p:cNvPr>
            <p:cNvCxnSpPr>
              <a:cxnSpLocks noChangeShapeType="1"/>
              <a:endCxn id="34" idx="0"/>
            </p:cNvCxnSpPr>
            <p:nvPr/>
          </p:nvCxnSpPr>
          <p:spPr bwMode="auto">
            <a:xfrm flipH="1">
              <a:off x="104013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7" name="AutoShape 13">
              <a:extLst>
                <a:ext uri="{FF2B5EF4-FFF2-40B4-BE49-F238E27FC236}">
                  <a16:creationId xmlns:a16="http://schemas.microsoft.com/office/drawing/2014/main" id="{F23A40A2-9359-41E2-9943-14F836A90E41}"/>
                </a:ext>
              </a:extLst>
            </p:cNvPr>
            <p:cNvCxnSpPr>
              <a:cxnSpLocks noChangeShapeType="1"/>
              <a:endCxn id="35" idx="0"/>
            </p:cNvCxnSpPr>
            <p:nvPr/>
          </p:nvCxnSpPr>
          <p:spPr bwMode="auto">
            <a:xfrm>
              <a:off x="105537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B5CB666-9C3E-4CD3-9439-9EAC2144EB88}"/>
              </a:ext>
            </a:extLst>
          </p:cNvPr>
          <p:cNvSpPr txBox="1"/>
          <p:nvPr/>
        </p:nvSpPr>
        <p:spPr>
          <a:xfrm>
            <a:off x="3549083" y="3979987"/>
            <a:ext cx="507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0.1          0.9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81BCDFA-3EE8-4812-9A4D-63EC50C9163E}"/>
              </a:ext>
            </a:extLst>
          </p:cNvPr>
          <p:cNvSpPr txBox="1">
            <a:spLocks/>
          </p:cNvSpPr>
          <p:nvPr/>
        </p:nvSpPr>
        <p:spPr bwMode="auto">
          <a:xfrm>
            <a:off x="5998149" y="3086179"/>
            <a:ext cx="5222056" cy="2422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Answer: </a:t>
            </a:r>
            <a:r>
              <a:rPr lang="en-US" sz="2000" kern="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Expectimax</a:t>
            </a:r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!</a:t>
            </a:r>
          </a:p>
          <a:p>
            <a:pPr marL="600062" lvl="1" indent="-25716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600" kern="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 figure out EACH chance node’s probabilities, you have to run a simulation of your opponent</a:t>
            </a:r>
          </a:p>
          <a:p>
            <a:pPr marL="600062" lvl="1" indent="-25716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600" kern="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This kind of thing gets very slow very quickly</a:t>
            </a:r>
          </a:p>
          <a:p>
            <a:pPr marL="600062" lvl="1" indent="-25716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600" kern="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Even worse if you have to simulate your opponent simulating you…</a:t>
            </a:r>
          </a:p>
          <a:p>
            <a:pPr marL="600062" lvl="1" indent="-25716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600" kern="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… except for </a:t>
            </a:r>
            <a:r>
              <a:rPr lang="en-US" sz="1600" kern="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minimax</a:t>
            </a:r>
            <a:r>
              <a:rPr lang="en-US" sz="1600" kern="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which has the nice property that it all collapses into one game tree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1EF1FB-2CF5-402E-8CFB-21D3B20B0BED}"/>
              </a:ext>
            </a:extLst>
          </p:cNvPr>
          <p:cNvGrpSpPr/>
          <p:nvPr/>
        </p:nvGrpSpPr>
        <p:grpSpPr>
          <a:xfrm>
            <a:off x="3897786" y="3232573"/>
            <a:ext cx="1600200" cy="1714500"/>
            <a:chOff x="3429000" y="3048000"/>
            <a:chExt cx="2133600" cy="2286000"/>
          </a:xfrm>
        </p:grpSpPr>
        <p:sp>
          <p:nvSpPr>
            <p:cNvPr id="41" name="AutoShape 27">
              <a:extLst>
                <a:ext uri="{FF2B5EF4-FFF2-40B4-BE49-F238E27FC236}">
                  <a16:creationId xmlns:a16="http://schemas.microsoft.com/office/drawing/2014/main" id="{54D0DE6D-AC30-4710-8CEA-AACAA4B07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048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42" name="AutoShape 28">
              <a:extLst>
                <a:ext uri="{FF2B5EF4-FFF2-40B4-BE49-F238E27FC236}">
                  <a16:creationId xmlns:a16="http://schemas.microsoft.com/office/drawing/2014/main" id="{D053692E-57F7-44A6-90E2-B065DC0D23A0}"/>
                </a:ext>
              </a:extLst>
            </p:cNvPr>
            <p:cNvCxnSpPr>
              <a:cxnSpLocks noChangeShapeType="1"/>
              <a:stCxn id="41" idx="3"/>
              <a:endCxn id="48" idx="0"/>
            </p:cNvCxnSpPr>
            <p:nvPr/>
          </p:nvCxnSpPr>
          <p:spPr bwMode="auto">
            <a:xfrm flipH="1">
              <a:off x="3935413" y="3276600"/>
              <a:ext cx="571500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AutoShape 29">
              <a:extLst>
                <a:ext uri="{FF2B5EF4-FFF2-40B4-BE49-F238E27FC236}">
                  <a16:creationId xmlns:a16="http://schemas.microsoft.com/office/drawing/2014/main" id="{A4DDA4F8-A617-4F6E-849E-BF4405B65FFE}"/>
                </a:ext>
              </a:extLst>
            </p:cNvPr>
            <p:cNvCxnSpPr>
              <a:cxnSpLocks noChangeShapeType="1"/>
              <a:stCxn id="41" idx="3"/>
              <a:endCxn id="49" idx="0"/>
            </p:cNvCxnSpPr>
            <p:nvPr/>
          </p:nvCxnSpPr>
          <p:spPr bwMode="auto">
            <a:xfrm>
              <a:off x="4506913" y="3276600"/>
              <a:ext cx="573087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30">
              <a:extLst>
                <a:ext uri="{FF2B5EF4-FFF2-40B4-BE49-F238E27FC236}">
                  <a16:creationId xmlns:a16="http://schemas.microsoft.com/office/drawing/2014/main" id="{E109B247-171F-4CE8-A81A-9384C12A753C}"/>
                </a:ext>
              </a:extLst>
            </p:cNvPr>
            <p:cNvCxnSpPr>
              <a:cxnSpLocks noChangeShapeType="1"/>
              <a:stCxn id="48" idx="4"/>
              <a:endCxn id="52" idx="0"/>
            </p:cNvCxnSpPr>
            <p:nvPr/>
          </p:nvCxnSpPr>
          <p:spPr bwMode="auto">
            <a:xfrm flipH="1">
              <a:off x="3648075" y="4021138"/>
              <a:ext cx="286544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5" name="AutoShape 31">
              <a:extLst>
                <a:ext uri="{FF2B5EF4-FFF2-40B4-BE49-F238E27FC236}">
                  <a16:creationId xmlns:a16="http://schemas.microsoft.com/office/drawing/2014/main" id="{3B51A284-ADCA-46C6-9B57-6F837721DF72}"/>
                </a:ext>
              </a:extLst>
            </p:cNvPr>
            <p:cNvCxnSpPr>
              <a:cxnSpLocks noChangeShapeType="1"/>
              <a:stCxn id="48" idx="4"/>
              <a:endCxn id="53" idx="0"/>
            </p:cNvCxnSpPr>
            <p:nvPr/>
          </p:nvCxnSpPr>
          <p:spPr bwMode="auto">
            <a:xfrm>
              <a:off x="3934619" y="4021138"/>
              <a:ext cx="246856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6" name="AutoShape 32">
              <a:extLst>
                <a:ext uri="{FF2B5EF4-FFF2-40B4-BE49-F238E27FC236}">
                  <a16:creationId xmlns:a16="http://schemas.microsoft.com/office/drawing/2014/main" id="{588136BA-EDB1-4F5B-BD5B-9774BF2DACF1}"/>
                </a:ext>
              </a:extLst>
            </p:cNvPr>
            <p:cNvCxnSpPr>
              <a:cxnSpLocks noChangeShapeType="1"/>
              <a:stCxn id="49" idx="4"/>
              <a:endCxn id="54" idx="0"/>
            </p:cNvCxnSpPr>
            <p:nvPr/>
          </p:nvCxnSpPr>
          <p:spPr bwMode="auto">
            <a:xfrm flipH="1">
              <a:off x="4810125" y="4021138"/>
              <a:ext cx="26987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7" name="AutoShape 33">
              <a:extLst>
                <a:ext uri="{FF2B5EF4-FFF2-40B4-BE49-F238E27FC236}">
                  <a16:creationId xmlns:a16="http://schemas.microsoft.com/office/drawing/2014/main" id="{4D58CFC6-1839-46D4-8A8A-AE622F25082C}"/>
                </a:ext>
              </a:extLst>
            </p:cNvPr>
            <p:cNvCxnSpPr>
              <a:cxnSpLocks noChangeShapeType="1"/>
              <a:stCxn id="49" idx="4"/>
              <a:endCxn id="55" idx="0"/>
            </p:cNvCxnSpPr>
            <p:nvPr/>
          </p:nvCxnSpPr>
          <p:spPr bwMode="auto">
            <a:xfrm>
              <a:off x="5080000" y="4021138"/>
              <a:ext cx="26352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8" name="Oval 34">
              <a:extLst>
                <a:ext uri="{FF2B5EF4-FFF2-40B4-BE49-F238E27FC236}">
                  <a16:creationId xmlns:a16="http://schemas.microsoft.com/office/drawing/2014/main" id="{7F8E0521-1EC3-4689-971E-CD8A2A257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950" y="37353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49" name="Oval 35">
              <a:extLst>
                <a:ext uri="{FF2B5EF4-FFF2-40B4-BE49-F238E27FC236}">
                  <a16:creationId xmlns:a16="http://schemas.microsoft.com/office/drawing/2014/main" id="{713DAE54-E6D0-4944-8055-511A52D4E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37353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50" name="AutoShape 43">
              <a:extLst>
                <a:ext uri="{FF2B5EF4-FFF2-40B4-BE49-F238E27FC236}">
                  <a16:creationId xmlns:a16="http://schemas.microsoft.com/office/drawing/2014/main" id="{8CEE241A-0939-4B41-A623-A86AD9527B8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57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1" name="Line 44">
              <a:extLst>
                <a:ext uri="{FF2B5EF4-FFF2-40B4-BE49-F238E27FC236}">
                  <a16:creationId xmlns:a16="http://schemas.microsoft.com/office/drawing/2014/main" id="{B6630498-662A-4155-846D-0D1F807FD6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29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2" name="AutoShape 45">
              <a:extLst>
                <a:ext uri="{FF2B5EF4-FFF2-40B4-BE49-F238E27FC236}">
                  <a16:creationId xmlns:a16="http://schemas.microsoft.com/office/drawing/2014/main" id="{CA1D418D-5F65-4C6A-AA15-9D939919D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52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53" name="AutoShape 45">
              <a:extLst>
                <a:ext uri="{FF2B5EF4-FFF2-40B4-BE49-F238E27FC236}">
                  <a16:creationId xmlns:a16="http://schemas.microsoft.com/office/drawing/2014/main" id="{D94864BF-8617-4BC4-92A1-36AABFFD7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54" name="AutoShape 45">
              <a:extLst>
                <a:ext uri="{FF2B5EF4-FFF2-40B4-BE49-F238E27FC236}">
                  <a16:creationId xmlns:a16="http://schemas.microsoft.com/office/drawing/2014/main" id="{7BDECBA4-D8D7-428D-934B-493BEFB68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72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55" name="AutoShape 45">
              <a:extLst>
                <a:ext uri="{FF2B5EF4-FFF2-40B4-BE49-F238E27FC236}">
                  <a16:creationId xmlns:a16="http://schemas.microsoft.com/office/drawing/2014/main" id="{4D59ABE4-B45D-49EE-854B-6949754C8F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56" name="AutoShape 43">
              <a:extLst>
                <a:ext uri="{FF2B5EF4-FFF2-40B4-BE49-F238E27FC236}">
                  <a16:creationId xmlns:a16="http://schemas.microsoft.com/office/drawing/2014/main" id="{7CDBFAF2-1AE4-44A0-9681-935DA3F967E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191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7" name="Line 44">
              <a:extLst>
                <a:ext uri="{FF2B5EF4-FFF2-40B4-BE49-F238E27FC236}">
                  <a16:creationId xmlns:a16="http://schemas.microsoft.com/office/drawing/2014/main" id="{F6C34BDD-8076-4F43-8339-C7497AC54C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62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/>
            </a:p>
          </p:txBody>
        </p:sp>
        <p:cxnSp>
          <p:nvCxnSpPr>
            <p:cNvPr id="58" name="AutoShape 43">
              <a:extLst>
                <a:ext uri="{FF2B5EF4-FFF2-40B4-BE49-F238E27FC236}">
                  <a16:creationId xmlns:a16="http://schemas.microsoft.com/office/drawing/2014/main" id="{0B45DB41-0629-4C56-A70E-269EAA57067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800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9" name="Line 44">
              <a:extLst>
                <a:ext uri="{FF2B5EF4-FFF2-40B4-BE49-F238E27FC236}">
                  <a16:creationId xmlns:a16="http://schemas.microsoft.com/office/drawing/2014/main" id="{0AD87F54-95EC-4E4D-9F00-40D9BFD645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72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/>
            </a:p>
          </p:txBody>
        </p:sp>
        <p:cxnSp>
          <p:nvCxnSpPr>
            <p:cNvPr id="60" name="AutoShape 43">
              <a:extLst>
                <a:ext uri="{FF2B5EF4-FFF2-40B4-BE49-F238E27FC236}">
                  <a16:creationId xmlns:a16="http://schemas.microsoft.com/office/drawing/2014/main" id="{6E672557-A277-40C7-8BAD-9D8E5C1297F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334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61" name="Line 44">
              <a:extLst>
                <a:ext uri="{FF2B5EF4-FFF2-40B4-BE49-F238E27FC236}">
                  <a16:creationId xmlns:a16="http://schemas.microsoft.com/office/drawing/2014/main" id="{C0C54565-E36E-453C-8787-230720ECF3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05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434715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Google Shape;64;p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99675" y="1299625"/>
                <a:ext cx="9277725" cy="457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b="1" dirty="0"/>
                  <a:t>Dice rolls increase </a:t>
                </a:r>
                <a:r>
                  <a:rPr lang="en-US" b="1" i="1" dirty="0"/>
                  <a:t>b</a:t>
                </a:r>
                <a:r>
                  <a:rPr lang="en-US" b="1" dirty="0"/>
                  <a:t>: 21 possible rolls with 2 dice</a:t>
                </a:r>
              </a:p>
              <a:p>
                <a:pPr lvl="1"/>
                <a:r>
                  <a:rPr lang="en-US" dirty="0"/>
                  <a:t>Backgammon </a:t>
                </a:r>
                <a:r>
                  <a:rPr lang="en-US" dirty="0">
                    <a:sym typeface="Symbol" pitchFamily="18" charset="2"/>
                  </a:rPr>
                  <a:t></a:t>
                </a:r>
                <a:r>
                  <a:rPr lang="en-US" dirty="0"/>
                  <a:t> 20 legal moves</a:t>
                </a:r>
              </a:p>
              <a:p>
                <a:pPr lvl="1"/>
                <a:r>
                  <a:rPr lang="en-US" dirty="0"/>
                  <a:t>Depth 2 </a:t>
                </a:r>
                <a:r>
                  <a:rPr lang="en-US" dirty="0">
                    <a:sym typeface="Wingdings" panose="05000000000000000000" pitchFamily="2" charset="2"/>
                  </a:rPr>
                  <a:t>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20×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21×20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=1.2×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1943100" lvl="4" indent="0">
                  <a:buNone/>
                </a:pPr>
                <a:endParaRPr lang="en-US" sz="2000" dirty="0"/>
              </a:p>
              <a:p>
                <a:r>
                  <a:rPr lang="en-US" b="1" dirty="0"/>
                  <a:t>As depth increases, probability of reaching a given search node shrinks</a:t>
                </a:r>
              </a:p>
              <a:p>
                <a:pPr lvl="1"/>
                <a:r>
                  <a:rPr lang="en-US" dirty="0"/>
                  <a:t>So usefulness of search is diminished</a:t>
                </a:r>
              </a:p>
              <a:p>
                <a:pPr lvl="1"/>
                <a:r>
                  <a:rPr lang="en-US" dirty="0"/>
                  <a:t>So limiting depth is less damaging</a:t>
                </a:r>
              </a:p>
              <a:p>
                <a:pPr lvl="1"/>
                <a:r>
                  <a:rPr lang="en-US" dirty="0"/>
                  <a:t>But pruning is trickier…</a:t>
                </a:r>
              </a:p>
              <a:p>
                <a:pPr lvl="4"/>
                <a:endParaRPr lang="en-US" sz="2000" b="1" dirty="0"/>
              </a:p>
              <a:p>
                <a:r>
                  <a:rPr lang="en-US" b="1" dirty="0"/>
                  <a:t>Historic AI: </a:t>
                </a:r>
                <a:r>
                  <a:rPr lang="en-US" b="1" dirty="0" err="1"/>
                  <a:t>TDGammon</a:t>
                </a:r>
                <a:r>
                  <a:rPr lang="en-US" b="1" dirty="0"/>
                  <a:t> uses depth-2 search + very good evaluation </a:t>
                </a:r>
                <a:r>
                  <a:rPr lang="en-US" b="1" dirty="0" err="1"/>
                  <a:t>fuanction</a:t>
                </a:r>
                <a:r>
                  <a:rPr lang="en-US" b="1" dirty="0"/>
                  <a:t> + reinforcement learning </a:t>
                </a:r>
                <a:r>
                  <a:rPr lang="en-US" b="1" dirty="0">
                    <a:sym typeface="Wingdings" panose="05000000000000000000" pitchFamily="2" charset="2"/>
                  </a:rPr>
                  <a:t> </a:t>
                </a:r>
                <a:r>
                  <a:rPr lang="en-US" b="1" dirty="0"/>
                  <a:t>world-champion level play</a:t>
                </a:r>
              </a:p>
              <a:p>
                <a:pPr lvl="3"/>
                <a:endParaRPr lang="en-US" sz="2000" dirty="0"/>
              </a:p>
              <a:p>
                <a:r>
                  <a:rPr lang="en-US" b="1" dirty="0"/>
                  <a:t>1</a:t>
                </a:r>
                <a:r>
                  <a:rPr lang="en-US" b="1" baseline="30000" dirty="0"/>
                  <a:t>st</a:t>
                </a:r>
                <a:r>
                  <a:rPr lang="en-US" b="1" dirty="0"/>
                  <a:t> AI world champion in any game!</a:t>
                </a:r>
              </a:p>
            </p:txBody>
          </p:sp>
        </mc:Choice>
        <mc:Fallback xmlns="">
          <p:sp>
            <p:nvSpPr>
              <p:cNvPr id="64" name="Google Shape;64;p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9675" y="1299625"/>
                <a:ext cx="9277725" cy="4577400"/>
              </a:xfrm>
              <a:prstGeom prst="rect">
                <a:avLst/>
              </a:prstGeom>
              <a:blipFill>
                <a:blip r:embed="rId3"/>
                <a:stretch>
                  <a:fillRect b="-106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23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 descr="http://upload.wikimedia.org/wikipedia/commons/3/30/Backgammon_lg.jpg">
            <a:extLst>
              <a:ext uri="{FF2B5EF4-FFF2-40B4-BE49-F238E27FC236}">
                <a16:creationId xmlns:a16="http://schemas.microsoft.com/office/drawing/2014/main" id="{8E23E172-A228-49C1-8D49-71BCAE2B0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7450" y="285850"/>
            <a:ext cx="3171825" cy="2114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57114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5753601" cy="4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b="1" dirty="0"/>
              <a:t>E.g. Backgammon</a:t>
            </a:r>
          </a:p>
          <a:p>
            <a:r>
              <a:rPr lang="en-US" b="1" dirty="0" err="1"/>
              <a:t>Expectiminimax</a:t>
            </a:r>
            <a:endParaRPr lang="en-US" b="1" dirty="0"/>
          </a:p>
          <a:p>
            <a:pPr lvl="1"/>
            <a:r>
              <a:rPr lang="en-US" dirty="0"/>
              <a:t>Environment is an extra “random agent” player that moves after each min/max agent</a:t>
            </a:r>
          </a:p>
          <a:p>
            <a:pPr lvl="1"/>
            <a:r>
              <a:rPr lang="en-US" dirty="0"/>
              <a:t>Each node computes the appropriate combination of its children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24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4856A6-8745-4B3F-A349-A1BFF388005A}"/>
              </a:ext>
            </a:extLst>
          </p:cNvPr>
          <p:cNvGrpSpPr/>
          <p:nvPr/>
        </p:nvGrpSpPr>
        <p:grpSpPr>
          <a:xfrm>
            <a:off x="6576587" y="1513212"/>
            <a:ext cx="3143250" cy="3457575"/>
            <a:chOff x="7315200" y="1539240"/>
            <a:chExt cx="2133600" cy="2346960"/>
          </a:xfrm>
        </p:grpSpPr>
        <p:sp>
          <p:nvSpPr>
            <p:cNvPr id="8" name="AutoShape 27">
              <a:extLst>
                <a:ext uri="{FF2B5EF4-FFF2-40B4-BE49-F238E27FC236}">
                  <a16:creationId xmlns:a16="http://schemas.microsoft.com/office/drawing/2014/main" id="{263AAC16-DF6B-4628-B13D-271889BDE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153924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9" name="AutoShape 28">
              <a:extLst>
                <a:ext uri="{FF2B5EF4-FFF2-40B4-BE49-F238E27FC236}">
                  <a16:creationId xmlns:a16="http://schemas.microsoft.com/office/drawing/2014/main" id="{41BA775C-B9A4-44E6-95DA-C2A36418E754}"/>
                </a:ext>
              </a:extLst>
            </p:cNvPr>
            <p:cNvCxnSpPr>
              <a:cxnSpLocks noChangeShapeType="1"/>
              <a:stCxn id="8" idx="3"/>
              <a:endCxn id="15" idx="0"/>
            </p:cNvCxnSpPr>
            <p:nvPr/>
          </p:nvCxnSpPr>
          <p:spPr bwMode="auto">
            <a:xfrm flipH="1">
              <a:off x="7720807" y="1767840"/>
              <a:ext cx="651669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" name="AutoShape 29">
              <a:extLst>
                <a:ext uri="{FF2B5EF4-FFF2-40B4-BE49-F238E27FC236}">
                  <a16:creationId xmlns:a16="http://schemas.microsoft.com/office/drawing/2014/main" id="{55C3CC42-CEF4-4065-9C0B-18701CBFF0C2}"/>
                </a:ext>
              </a:extLst>
            </p:cNvPr>
            <p:cNvCxnSpPr>
              <a:cxnSpLocks noChangeShapeType="1"/>
              <a:stCxn id="8" idx="3"/>
              <a:endCxn id="16" idx="0"/>
            </p:cNvCxnSpPr>
            <p:nvPr/>
          </p:nvCxnSpPr>
          <p:spPr bwMode="auto">
            <a:xfrm>
              <a:off x="8372475" y="1767840"/>
              <a:ext cx="646112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" name="AutoShape 30">
              <a:extLst>
                <a:ext uri="{FF2B5EF4-FFF2-40B4-BE49-F238E27FC236}">
                  <a16:creationId xmlns:a16="http://schemas.microsoft.com/office/drawing/2014/main" id="{5AAC458A-9F44-4801-BB84-B69BACE5FE54}"/>
                </a:ext>
              </a:extLst>
            </p:cNvPr>
            <p:cNvCxnSpPr>
              <a:cxnSpLocks noChangeShapeType="1"/>
              <a:stCxn id="15" idx="4"/>
              <a:endCxn id="17" idx="3"/>
            </p:cNvCxnSpPr>
            <p:nvPr/>
          </p:nvCxnSpPr>
          <p:spPr bwMode="auto">
            <a:xfrm flipH="1">
              <a:off x="7458075" y="2573338"/>
              <a:ext cx="262731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" name="AutoShape 31">
              <a:extLst>
                <a:ext uri="{FF2B5EF4-FFF2-40B4-BE49-F238E27FC236}">
                  <a16:creationId xmlns:a16="http://schemas.microsoft.com/office/drawing/2014/main" id="{B0D5305E-A5DE-4C7E-85D3-ED0D36E89905}"/>
                </a:ext>
              </a:extLst>
            </p:cNvPr>
            <p:cNvCxnSpPr>
              <a:cxnSpLocks noChangeShapeType="1"/>
              <a:stCxn id="15" idx="4"/>
              <a:endCxn id="18" idx="3"/>
            </p:cNvCxnSpPr>
            <p:nvPr/>
          </p:nvCxnSpPr>
          <p:spPr bwMode="auto">
            <a:xfrm>
              <a:off x="7720806" y="2573338"/>
              <a:ext cx="289719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3" name="AutoShape 32">
              <a:extLst>
                <a:ext uri="{FF2B5EF4-FFF2-40B4-BE49-F238E27FC236}">
                  <a16:creationId xmlns:a16="http://schemas.microsoft.com/office/drawing/2014/main" id="{D2CEA1A8-F184-4A4C-A960-6981C2AB822C}"/>
                </a:ext>
              </a:extLst>
            </p:cNvPr>
            <p:cNvCxnSpPr>
              <a:cxnSpLocks noChangeShapeType="1"/>
              <a:stCxn id="16" idx="4"/>
              <a:endCxn id="19" idx="3"/>
            </p:cNvCxnSpPr>
            <p:nvPr/>
          </p:nvCxnSpPr>
          <p:spPr bwMode="auto">
            <a:xfrm flipH="1">
              <a:off x="8753475" y="2573338"/>
              <a:ext cx="265112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" name="AutoShape 33">
              <a:extLst>
                <a:ext uri="{FF2B5EF4-FFF2-40B4-BE49-F238E27FC236}">
                  <a16:creationId xmlns:a16="http://schemas.microsoft.com/office/drawing/2014/main" id="{F08EF1F5-4715-4695-893A-C3454D568882}"/>
                </a:ext>
              </a:extLst>
            </p:cNvPr>
            <p:cNvCxnSpPr>
              <a:cxnSpLocks noChangeShapeType="1"/>
              <a:stCxn id="16" idx="4"/>
              <a:endCxn id="20" idx="3"/>
            </p:cNvCxnSpPr>
            <p:nvPr/>
          </p:nvCxnSpPr>
          <p:spPr bwMode="auto">
            <a:xfrm>
              <a:off x="9018587" y="2573338"/>
              <a:ext cx="287338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5" name="Oval 34">
              <a:extLst>
                <a:ext uri="{FF2B5EF4-FFF2-40B4-BE49-F238E27FC236}">
                  <a16:creationId xmlns:a16="http://schemas.microsoft.com/office/drawing/2014/main" id="{1869EF0E-9A8E-4A0B-80AA-CAC69D5BA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7" y="22875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6" name="Oval 35">
              <a:extLst>
                <a:ext uri="{FF2B5EF4-FFF2-40B4-BE49-F238E27FC236}">
                  <a16:creationId xmlns:a16="http://schemas.microsoft.com/office/drawing/2014/main" id="{B6BEAF34-B9B0-485F-A07D-0AAB4CFE5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75712" y="22875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7" name="AutoShape 27">
              <a:extLst>
                <a:ext uri="{FF2B5EF4-FFF2-40B4-BE49-F238E27FC236}">
                  <a16:creationId xmlns:a16="http://schemas.microsoft.com/office/drawing/2014/main" id="{D87C36BE-9A73-41D5-91E7-B99F634149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3152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8" name="AutoShape 27">
              <a:extLst>
                <a:ext uri="{FF2B5EF4-FFF2-40B4-BE49-F238E27FC236}">
                  <a16:creationId xmlns:a16="http://schemas.microsoft.com/office/drawing/2014/main" id="{7DD6947B-9854-4516-B10A-98B9C94DA5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8676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9" name="AutoShape 27">
              <a:extLst>
                <a:ext uri="{FF2B5EF4-FFF2-40B4-BE49-F238E27FC236}">
                  <a16:creationId xmlns:a16="http://schemas.microsoft.com/office/drawing/2014/main" id="{AB1D991F-1D52-46A3-B33C-CECF29EDA2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6106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20" name="AutoShape 27">
              <a:extLst>
                <a:ext uri="{FF2B5EF4-FFF2-40B4-BE49-F238E27FC236}">
                  <a16:creationId xmlns:a16="http://schemas.microsoft.com/office/drawing/2014/main" id="{327936ED-1278-4446-ADE6-62AA505EE7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1630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/>
            </a:p>
          </p:txBody>
        </p:sp>
        <p:cxnSp>
          <p:nvCxnSpPr>
            <p:cNvPr id="21" name="AutoShape 32">
              <a:extLst>
                <a:ext uri="{FF2B5EF4-FFF2-40B4-BE49-F238E27FC236}">
                  <a16:creationId xmlns:a16="http://schemas.microsoft.com/office/drawing/2014/main" id="{ED91D4DE-5B5E-4A15-B21C-2FCFC1FA43A1}"/>
                </a:ext>
              </a:extLst>
            </p:cNvPr>
            <p:cNvCxnSpPr>
              <a:cxnSpLocks noChangeShapeType="1"/>
              <a:stCxn id="17" idx="0"/>
            </p:cNvCxnSpPr>
            <p:nvPr/>
          </p:nvCxnSpPr>
          <p:spPr bwMode="auto">
            <a:xfrm flipH="1">
              <a:off x="7315200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2" name="AutoShape 33">
              <a:extLst>
                <a:ext uri="{FF2B5EF4-FFF2-40B4-BE49-F238E27FC236}">
                  <a16:creationId xmlns:a16="http://schemas.microsoft.com/office/drawing/2014/main" id="{9EB817E4-AA4B-458A-B674-C51332F81DF7}"/>
                </a:ext>
              </a:extLst>
            </p:cNvPr>
            <p:cNvCxnSpPr>
              <a:cxnSpLocks noChangeShapeType="1"/>
              <a:stCxn id="17" idx="0"/>
            </p:cNvCxnSpPr>
            <p:nvPr/>
          </p:nvCxnSpPr>
          <p:spPr bwMode="auto">
            <a:xfrm>
              <a:off x="74580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3" name="AutoShape 32">
              <a:extLst>
                <a:ext uri="{FF2B5EF4-FFF2-40B4-BE49-F238E27FC236}">
                  <a16:creationId xmlns:a16="http://schemas.microsoft.com/office/drawing/2014/main" id="{59472F70-7E68-4C6E-93C3-25DA44C83CA0}"/>
                </a:ext>
              </a:extLst>
            </p:cNvPr>
            <p:cNvCxnSpPr>
              <a:cxnSpLocks noChangeShapeType="1"/>
              <a:stCxn id="18" idx="0"/>
            </p:cNvCxnSpPr>
            <p:nvPr/>
          </p:nvCxnSpPr>
          <p:spPr bwMode="auto">
            <a:xfrm flipH="1">
              <a:off x="7848601" y="3352800"/>
              <a:ext cx="16192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4" name="AutoShape 33">
              <a:extLst>
                <a:ext uri="{FF2B5EF4-FFF2-40B4-BE49-F238E27FC236}">
                  <a16:creationId xmlns:a16="http://schemas.microsoft.com/office/drawing/2014/main" id="{41D0291D-14F8-430C-89DC-E58FFA3CEC44}"/>
                </a:ext>
              </a:extLst>
            </p:cNvPr>
            <p:cNvCxnSpPr>
              <a:cxnSpLocks noChangeShapeType="1"/>
              <a:stCxn id="18" idx="0"/>
            </p:cNvCxnSpPr>
            <p:nvPr/>
          </p:nvCxnSpPr>
          <p:spPr bwMode="auto">
            <a:xfrm>
              <a:off x="8010525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5" name="AutoShape 32">
              <a:extLst>
                <a:ext uri="{FF2B5EF4-FFF2-40B4-BE49-F238E27FC236}">
                  <a16:creationId xmlns:a16="http://schemas.microsoft.com/office/drawing/2014/main" id="{27FE31F3-ED29-4471-86CD-584616F7D83F}"/>
                </a:ext>
              </a:extLst>
            </p:cNvPr>
            <p:cNvCxnSpPr>
              <a:cxnSpLocks noChangeShapeType="1"/>
              <a:stCxn id="19" idx="0"/>
            </p:cNvCxnSpPr>
            <p:nvPr/>
          </p:nvCxnSpPr>
          <p:spPr bwMode="auto">
            <a:xfrm flipH="1">
              <a:off x="8610601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6" name="AutoShape 33">
              <a:extLst>
                <a:ext uri="{FF2B5EF4-FFF2-40B4-BE49-F238E27FC236}">
                  <a16:creationId xmlns:a16="http://schemas.microsoft.com/office/drawing/2014/main" id="{BE3D2011-7071-44B4-8416-F3DD2E3CD9F6}"/>
                </a:ext>
              </a:extLst>
            </p:cNvPr>
            <p:cNvCxnSpPr>
              <a:cxnSpLocks noChangeShapeType="1"/>
              <a:stCxn id="19" idx="0"/>
            </p:cNvCxnSpPr>
            <p:nvPr/>
          </p:nvCxnSpPr>
          <p:spPr bwMode="auto">
            <a:xfrm>
              <a:off x="87534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7" name="AutoShape 32">
              <a:extLst>
                <a:ext uri="{FF2B5EF4-FFF2-40B4-BE49-F238E27FC236}">
                  <a16:creationId xmlns:a16="http://schemas.microsoft.com/office/drawing/2014/main" id="{C5DCBE68-0EA3-41A7-927A-0CCDD11F0A01}"/>
                </a:ext>
              </a:extLst>
            </p:cNvPr>
            <p:cNvCxnSpPr>
              <a:cxnSpLocks noChangeShapeType="1"/>
              <a:stCxn id="20" idx="0"/>
            </p:cNvCxnSpPr>
            <p:nvPr/>
          </p:nvCxnSpPr>
          <p:spPr bwMode="auto">
            <a:xfrm flipH="1">
              <a:off x="9144000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8" name="AutoShape 33">
              <a:extLst>
                <a:ext uri="{FF2B5EF4-FFF2-40B4-BE49-F238E27FC236}">
                  <a16:creationId xmlns:a16="http://schemas.microsoft.com/office/drawing/2014/main" id="{270584D7-84D7-445D-A0B7-AAD409339348}"/>
                </a:ext>
              </a:extLst>
            </p:cNvPr>
            <p:cNvCxnSpPr>
              <a:cxnSpLocks noChangeShapeType="1"/>
              <a:stCxn id="20" idx="0"/>
            </p:cNvCxnSpPr>
            <p:nvPr/>
          </p:nvCxnSpPr>
          <p:spPr bwMode="auto">
            <a:xfrm>
              <a:off x="9305925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AC51026-68A0-475E-96D2-ECB107F81B11}"/>
              </a:ext>
            </a:extLst>
          </p:cNvPr>
          <p:cNvSpPr txBox="1"/>
          <p:nvPr/>
        </p:nvSpPr>
        <p:spPr>
          <a:xfrm>
            <a:off x="8790406" y="1619883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Max nodes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7EAB2C-052A-493F-A261-416955BDFA30}"/>
              </a:ext>
            </a:extLst>
          </p:cNvPr>
          <p:cNvSpPr txBox="1"/>
          <p:nvPr/>
        </p:nvSpPr>
        <p:spPr>
          <a:xfrm>
            <a:off x="9509351" y="2697812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Chance nodes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016738-1A55-468E-997B-1E1D4DDC7212}"/>
              </a:ext>
            </a:extLst>
          </p:cNvPr>
          <p:cNvSpPr txBox="1"/>
          <p:nvPr/>
        </p:nvSpPr>
        <p:spPr>
          <a:xfrm>
            <a:off x="9970080" y="3878087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Min nodes</a:t>
            </a:r>
          </a:p>
        </p:txBody>
      </p:sp>
    </p:spTree>
    <p:extLst>
      <p:ext uri="{BB962C8B-B14F-4D97-AF65-F5344CB8AC3E}">
        <p14:creationId xmlns:p14="http://schemas.microsoft.com/office/powerpoint/2010/main" val="1670478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/>
              <a:t>Uncertain Outcomes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9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AE2AF3-EAE4-4C3C-8454-F747FCAA5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550" y="1647300"/>
            <a:ext cx="61150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78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10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837B883D-92A2-4360-9805-171BF0436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4950" y="193393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74B94B26-26DB-496B-BBE7-34DB69468ABF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743450" y="267688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B5FF3340-9D4B-438C-8936-6F43BA342E71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886450" y="267688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0D0540BC-34AB-491D-A626-4C19ACD53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3648430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10</a:t>
            </a: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9A4028D6-121D-4B34-835C-0DD94CBC4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3648430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10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0458FCCF-52EF-4F97-A03C-15A1B7736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700" y="3648430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9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42EEB885-8359-4F48-94AE-6E9661A49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648430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Calibri" pitchFamily="34" charset="0"/>
              </a:rPr>
              <a:t>100</a:t>
            </a:r>
          </a:p>
        </p:txBody>
      </p:sp>
      <p:cxnSp>
        <p:nvCxnSpPr>
          <p:cNvPr id="16" name="AutoShape 12">
            <a:extLst>
              <a:ext uri="{FF2B5EF4-FFF2-40B4-BE49-F238E27FC236}">
                <a16:creationId xmlns:a16="http://schemas.microsoft.com/office/drawing/2014/main" id="{E61E139F-B1A4-421A-9306-88EDA3ED6C61}"/>
              </a:ext>
            </a:extLst>
          </p:cNvPr>
          <p:cNvCxnSpPr>
            <a:cxnSpLocks noChangeShapeType="1"/>
            <a:stCxn id="9" idx="3"/>
            <a:endCxn id="10" idx="3"/>
          </p:cNvCxnSpPr>
          <p:nvPr/>
        </p:nvCxnSpPr>
        <p:spPr bwMode="auto">
          <a:xfrm flipH="1">
            <a:off x="4886325" y="2162530"/>
            <a:ext cx="571500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" name="AutoShape 13">
            <a:extLst>
              <a:ext uri="{FF2B5EF4-FFF2-40B4-BE49-F238E27FC236}">
                <a16:creationId xmlns:a16="http://schemas.microsoft.com/office/drawing/2014/main" id="{18795D45-E5BE-47C8-A553-204B76CB3B56}"/>
              </a:ext>
            </a:extLst>
          </p:cNvPr>
          <p:cNvCxnSpPr>
            <a:cxnSpLocks noChangeShapeType="1"/>
            <a:stCxn id="9" idx="3"/>
            <a:endCxn id="11" idx="3"/>
          </p:cNvCxnSpPr>
          <p:nvPr/>
        </p:nvCxnSpPr>
        <p:spPr bwMode="auto">
          <a:xfrm>
            <a:off x="5457825" y="2162530"/>
            <a:ext cx="571500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" name="AutoShape 14">
            <a:extLst>
              <a:ext uri="{FF2B5EF4-FFF2-40B4-BE49-F238E27FC236}">
                <a16:creationId xmlns:a16="http://schemas.microsoft.com/office/drawing/2014/main" id="{355B0198-06BE-4FDE-8AD2-8DA937F72FE4}"/>
              </a:ext>
            </a:extLst>
          </p:cNvPr>
          <p:cNvCxnSpPr>
            <a:cxnSpLocks noChangeShapeType="1"/>
            <a:stCxn id="10" idx="0"/>
            <a:endCxn id="12" idx="0"/>
          </p:cNvCxnSpPr>
          <p:nvPr/>
        </p:nvCxnSpPr>
        <p:spPr bwMode="auto">
          <a:xfrm flipH="1">
            <a:off x="4600575" y="2905480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9" name="AutoShape 15">
            <a:extLst>
              <a:ext uri="{FF2B5EF4-FFF2-40B4-BE49-F238E27FC236}">
                <a16:creationId xmlns:a16="http://schemas.microsoft.com/office/drawing/2014/main" id="{7305900C-4562-4243-8502-386D1FA0A8C9}"/>
              </a:ext>
            </a:extLst>
          </p:cNvPr>
          <p:cNvCxnSpPr>
            <a:cxnSpLocks noChangeShapeType="1"/>
            <a:stCxn id="10" idx="0"/>
            <a:endCxn id="13" idx="0"/>
          </p:cNvCxnSpPr>
          <p:nvPr/>
        </p:nvCxnSpPr>
        <p:spPr bwMode="auto">
          <a:xfrm>
            <a:off x="4886325" y="2905480"/>
            <a:ext cx="22860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16">
            <a:extLst>
              <a:ext uri="{FF2B5EF4-FFF2-40B4-BE49-F238E27FC236}">
                <a16:creationId xmlns:a16="http://schemas.microsoft.com/office/drawing/2014/main" id="{7D37B68C-D2AB-4DC7-B2DA-EB532B60E6C1}"/>
              </a:ext>
            </a:extLst>
          </p:cNvPr>
          <p:cNvCxnSpPr>
            <a:cxnSpLocks noChangeShapeType="1"/>
            <a:stCxn id="11" idx="0"/>
            <a:endCxn id="14" idx="0"/>
          </p:cNvCxnSpPr>
          <p:nvPr/>
        </p:nvCxnSpPr>
        <p:spPr bwMode="auto">
          <a:xfrm flipH="1">
            <a:off x="5743575" y="2905480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" name="AutoShape 17">
            <a:extLst>
              <a:ext uri="{FF2B5EF4-FFF2-40B4-BE49-F238E27FC236}">
                <a16:creationId xmlns:a16="http://schemas.microsoft.com/office/drawing/2014/main" id="{6F392BED-A0CE-4E5C-ADE4-CE1BF621869A}"/>
              </a:ext>
            </a:extLst>
          </p:cNvPr>
          <p:cNvCxnSpPr>
            <a:cxnSpLocks noChangeShapeType="1"/>
            <a:stCxn id="11" idx="0"/>
            <a:endCxn id="15" idx="0"/>
          </p:cNvCxnSpPr>
          <p:nvPr/>
        </p:nvCxnSpPr>
        <p:spPr bwMode="auto">
          <a:xfrm>
            <a:off x="6029325" y="2905480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2" name="Text Box 18">
            <a:extLst>
              <a:ext uri="{FF2B5EF4-FFF2-40B4-BE49-F238E27FC236}">
                <a16:creationId xmlns:a16="http://schemas.microsoft.com/office/drawing/2014/main" id="{1A17CDA3-9BD3-4C7E-87A0-9911B467E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7369" y="1871392"/>
            <a:ext cx="697706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 pitchFamily="34" charset="0"/>
              </a:rPr>
              <a:t>max</a:t>
            </a:r>
            <a:endParaRPr lang="en-US" sz="1800" b="1" dirty="0">
              <a:latin typeface="Calibri" pitchFamily="34" charset="0"/>
            </a:endParaRPr>
          </a:p>
        </p:txBody>
      </p:sp>
      <p:sp>
        <p:nvSpPr>
          <p:cNvPr id="23" name="Text Box 19">
            <a:extLst>
              <a:ext uri="{FF2B5EF4-FFF2-40B4-BE49-F238E27FC236}">
                <a16:creationId xmlns:a16="http://schemas.microsoft.com/office/drawing/2014/main" id="{0B0BFA3D-9CDA-4199-B432-C985AC91E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1" y="2572581"/>
            <a:ext cx="65722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latin typeface="Calibri" pitchFamily="34" charset="0"/>
              </a:rPr>
              <a:t>min</a:t>
            </a:r>
          </a:p>
        </p:txBody>
      </p:sp>
      <p:sp>
        <p:nvSpPr>
          <p:cNvPr id="24" name="Oval 15">
            <a:extLst>
              <a:ext uri="{FF2B5EF4-FFF2-40B4-BE49-F238E27FC236}">
                <a16:creationId xmlns:a16="http://schemas.microsoft.com/office/drawing/2014/main" id="{9673CC54-982B-4697-89DF-C8405B34E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450" y="2676880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25" name="Oval 16">
            <a:extLst>
              <a:ext uri="{FF2B5EF4-FFF2-40B4-BE49-F238E27FC236}">
                <a16:creationId xmlns:a16="http://schemas.microsoft.com/office/drawing/2014/main" id="{480BEEA6-837C-4C5D-8EAA-135349923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450" y="2676880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51D11C-04A8-4892-8722-18AD35A7A2EB}"/>
              </a:ext>
            </a:extLst>
          </p:cNvPr>
          <p:cNvSpPr txBox="1"/>
          <p:nvPr/>
        </p:nvSpPr>
        <p:spPr>
          <a:xfrm>
            <a:off x="971550" y="4734280"/>
            <a:ext cx="1028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Idea: Uncertain outcomes controlled by chance, not an adversary!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EB2FDD9-DDAC-4C89-8A1E-43FA684ED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19" y="1857076"/>
            <a:ext cx="2171700" cy="18749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20A4EA-28C6-496C-8A1C-01918802E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587" y="1886660"/>
            <a:ext cx="1824734" cy="162218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327E760-F25E-45B0-94DA-37DB687351F5}"/>
              </a:ext>
            </a:extLst>
          </p:cNvPr>
          <p:cNvSpPr/>
          <p:nvPr/>
        </p:nvSpPr>
        <p:spPr>
          <a:xfrm>
            <a:off x="6331664" y="2570349"/>
            <a:ext cx="93166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 pitchFamily="34" charset="0"/>
              </a:rPr>
              <a:t>chance</a:t>
            </a:r>
          </a:p>
        </p:txBody>
      </p:sp>
    </p:spTree>
    <p:extLst>
      <p:ext uri="{BB962C8B-B14F-4D97-AF65-F5344CB8AC3E}">
        <p14:creationId xmlns:p14="http://schemas.microsoft.com/office/powerpoint/2010/main" val="2110562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 err="1"/>
              <a:t>Expectimax</a:t>
            </a:r>
            <a:r>
              <a:rPr lang="en-US" sz="3600" dirty="0"/>
              <a:t> Search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7981219" cy="507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dirty="0"/>
              <a:t>Why wouldn’t we know what the result of an action will be?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dirty="0"/>
              <a:t>Explicit randomness: rolling dice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dirty="0"/>
              <a:t>Unpredictable opponents: the opponent isn’t optimal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dirty="0"/>
              <a:t>Actions can fail: when moving a robot, wheels might slip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endParaRPr lang="en-US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dirty="0"/>
              <a:t>Values should now reflect average-case (</a:t>
            </a:r>
            <a:r>
              <a:rPr lang="en-US" dirty="0" err="1"/>
              <a:t>expectimax</a:t>
            </a:r>
            <a:r>
              <a:rPr lang="en-US" dirty="0"/>
              <a:t>) outcomes, not worst-case (minimax) outcomes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dirty="0" err="1">
                <a:solidFill>
                  <a:srgbClr val="C00000"/>
                </a:solidFill>
              </a:rPr>
              <a:t>Expectimax</a:t>
            </a:r>
            <a:r>
              <a:rPr lang="en-US" dirty="0">
                <a:solidFill>
                  <a:srgbClr val="C00000"/>
                </a:solidFill>
              </a:rPr>
              <a:t> search:</a:t>
            </a:r>
            <a:r>
              <a:rPr lang="en-US" dirty="0"/>
              <a:t> compute the average score under optimal play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dirty="0"/>
              <a:t>Max nodes as in minimax search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dirty="0"/>
              <a:t>Chance nodes are like min nodes but the outcome is uncertain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dirty="0"/>
              <a:t>Calculate their </a:t>
            </a:r>
            <a:r>
              <a:rPr lang="en-US" dirty="0">
                <a:solidFill>
                  <a:srgbClr val="CC0000"/>
                </a:solidFill>
              </a:rPr>
              <a:t>expected utilities</a:t>
            </a:r>
            <a:endParaRPr lang="en-US" dirty="0"/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dirty="0"/>
              <a:t>I.e. take weighted average (expectation) of children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dirty="0"/>
              <a:t>Later, we’ll learn how to formalize the underlying uncertain-result problems as </a:t>
            </a:r>
            <a:r>
              <a:rPr lang="en-US" dirty="0">
                <a:solidFill>
                  <a:srgbClr val="C00000"/>
                </a:solidFill>
              </a:rPr>
              <a:t>Markov Decision Processes</a:t>
            </a: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11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E7F7CBC4-E542-401D-973E-B175EB77E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8194" y="2568416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A4FE33F2-B85D-44A8-9AA3-056052297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0944" y="4282916"/>
            <a:ext cx="285750" cy="2286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10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C0639A1E-68B0-44F0-BFFB-4DECB95FB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5294" y="4282916"/>
            <a:ext cx="285750" cy="2286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D938FB6-416D-4FBF-9E5E-A300CBDED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3944" y="4282916"/>
            <a:ext cx="285750" cy="2286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27FFF03C-0C5E-4209-AD95-C8C585818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5444" y="4282916"/>
            <a:ext cx="285750" cy="2286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7</a:t>
            </a:r>
          </a:p>
        </p:txBody>
      </p:sp>
      <p:cxnSp>
        <p:nvCxnSpPr>
          <p:cNvPr id="16" name="AutoShape 9">
            <a:extLst>
              <a:ext uri="{FF2B5EF4-FFF2-40B4-BE49-F238E27FC236}">
                <a16:creationId xmlns:a16="http://schemas.microsoft.com/office/drawing/2014/main" id="{DA88386D-89C5-460F-89CE-619ED3BB444C}"/>
              </a:ext>
            </a:extLst>
          </p:cNvPr>
          <p:cNvCxnSpPr>
            <a:cxnSpLocks noChangeShapeType="1"/>
            <a:stCxn id="11" idx="3"/>
            <a:endCxn id="22" idx="0"/>
          </p:cNvCxnSpPr>
          <p:nvPr/>
        </p:nvCxnSpPr>
        <p:spPr bwMode="auto">
          <a:xfrm flipH="1">
            <a:off x="9209569" y="2797016"/>
            <a:ext cx="5715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" name="AutoShape 10">
            <a:extLst>
              <a:ext uri="{FF2B5EF4-FFF2-40B4-BE49-F238E27FC236}">
                <a16:creationId xmlns:a16="http://schemas.microsoft.com/office/drawing/2014/main" id="{565902C6-6239-4776-89B8-94F53C4307B9}"/>
              </a:ext>
            </a:extLst>
          </p:cNvPr>
          <p:cNvCxnSpPr>
            <a:cxnSpLocks noChangeShapeType="1"/>
            <a:stCxn id="11" idx="3"/>
            <a:endCxn id="23" idx="0"/>
          </p:cNvCxnSpPr>
          <p:nvPr/>
        </p:nvCxnSpPr>
        <p:spPr bwMode="auto">
          <a:xfrm>
            <a:off x="9781069" y="2797016"/>
            <a:ext cx="5715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" name="AutoShape 11">
            <a:extLst>
              <a:ext uri="{FF2B5EF4-FFF2-40B4-BE49-F238E27FC236}">
                <a16:creationId xmlns:a16="http://schemas.microsoft.com/office/drawing/2014/main" id="{84B54E52-6897-4DBA-A3AB-A9E58B99EA64}"/>
              </a:ext>
            </a:extLst>
          </p:cNvPr>
          <p:cNvCxnSpPr>
            <a:cxnSpLocks noChangeShapeType="1"/>
            <a:endCxn id="12" idx="0"/>
          </p:cNvCxnSpPr>
          <p:nvPr/>
        </p:nvCxnSpPr>
        <p:spPr bwMode="auto">
          <a:xfrm flipH="1">
            <a:off x="8923819" y="3539966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9" name="AutoShape 12">
            <a:extLst>
              <a:ext uri="{FF2B5EF4-FFF2-40B4-BE49-F238E27FC236}">
                <a16:creationId xmlns:a16="http://schemas.microsoft.com/office/drawing/2014/main" id="{B5BDA5C6-10A0-4D08-8A07-3A9D758C2C0E}"/>
              </a:ext>
            </a:extLst>
          </p:cNvPr>
          <p:cNvCxnSpPr>
            <a:cxnSpLocks noChangeShapeType="1"/>
            <a:endCxn id="13" idx="0"/>
          </p:cNvCxnSpPr>
          <p:nvPr/>
        </p:nvCxnSpPr>
        <p:spPr bwMode="auto">
          <a:xfrm>
            <a:off x="9209569" y="3539966"/>
            <a:ext cx="22860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13">
            <a:extLst>
              <a:ext uri="{FF2B5EF4-FFF2-40B4-BE49-F238E27FC236}">
                <a16:creationId xmlns:a16="http://schemas.microsoft.com/office/drawing/2014/main" id="{C228F14A-EC84-45CD-BFD9-4E2694F37A2E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 flipH="1">
            <a:off x="10066819" y="3539966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" name="AutoShape 14">
            <a:extLst>
              <a:ext uri="{FF2B5EF4-FFF2-40B4-BE49-F238E27FC236}">
                <a16:creationId xmlns:a16="http://schemas.microsoft.com/office/drawing/2014/main" id="{A0B5CDF9-C85B-4882-BFF5-8E3612870F2C}"/>
              </a:ext>
            </a:extLst>
          </p:cNvPr>
          <p:cNvCxnSpPr>
            <a:cxnSpLocks noChangeShapeType="1"/>
            <a:endCxn id="15" idx="0"/>
          </p:cNvCxnSpPr>
          <p:nvPr/>
        </p:nvCxnSpPr>
        <p:spPr bwMode="auto">
          <a:xfrm>
            <a:off x="10352569" y="3539966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2" name="Oval 15">
            <a:extLst>
              <a:ext uri="{FF2B5EF4-FFF2-40B4-BE49-F238E27FC236}">
                <a16:creationId xmlns:a16="http://schemas.microsoft.com/office/drawing/2014/main" id="{721A4439-F1AA-4056-966E-EE82A4ADE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6694" y="3254216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Oval 16">
            <a:extLst>
              <a:ext uri="{FF2B5EF4-FFF2-40B4-BE49-F238E27FC236}">
                <a16:creationId xmlns:a16="http://schemas.microsoft.com/office/drawing/2014/main" id="{F9A9836D-3E46-4379-B8C1-06136A52D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9694" y="3254216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4" name="Text Box 17">
            <a:extLst>
              <a:ext uri="{FF2B5EF4-FFF2-40B4-BE49-F238E27FC236}">
                <a16:creationId xmlns:a16="http://schemas.microsoft.com/office/drawing/2014/main" id="{5DE38E8B-6D6C-4393-868E-ABF90902F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40613" y="2474833"/>
            <a:ext cx="69770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max</a:t>
            </a:r>
          </a:p>
        </p:txBody>
      </p:sp>
      <p:sp>
        <p:nvSpPr>
          <p:cNvPr id="25" name="Text Box 18">
            <a:extLst>
              <a:ext uri="{FF2B5EF4-FFF2-40B4-BE49-F238E27FC236}">
                <a16:creationId xmlns:a16="http://schemas.microsoft.com/office/drawing/2014/main" id="{DD20E3E7-04A0-44F0-B0BA-DCC9CA824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5443" y="3208258"/>
            <a:ext cx="1108481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chance</a:t>
            </a:r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841419D5-A525-4175-B32B-23B01D8D9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0944" y="4282916"/>
            <a:ext cx="285750" cy="2286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10</a:t>
            </a:r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201BD7D7-2965-484F-9F64-D5D949380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5294" y="4282916"/>
            <a:ext cx="285750" cy="2286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10</a:t>
            </a: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B629E746-EB94-4407-A151-F108C41DE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3944" y="4282916"/>
            <a:ext cx="285750" cy="2286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9</a:t>
            </a:r>
          </a:p>
        </p:txBody>
      </p:sp>
      <p:sp>
        <p:nvSpPr>
          <p:cNvPr id="29" name="Rectangle 11">
            <a:extLst>
              <a:ext uri="{FF2B5EF4-FFF2-40B4-BE49-F238E27FC236}">
                <a16:creationId xmlns:a16="http://schemas.microsoft.com/office/drawing/2014/main" id="{03F31BAD-B6DC-4E2C-9650-F69A9317E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5444" y="4282916"/>
            <a:ext cx="285750" cy="2286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3757779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 err="1"/>
              <a:t>Expectimax</a:t>
            </a:r>
            <a:r>
              <a:rPr lang="en-US" sz="3600" dirty="0"/>
              <a:t> Pseudocode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12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Left-Right-Up Arrow 8">
            <a:extLst>
              <a:ext uri="{FF2B5EF4-FFF2-40B4-BE49-F238E27FC236}">
                <a16:creationId xmlns:a16="http://schemas.microsoft.com/office/drawing/2014/main" id="{9DA7552B-9621-41F7-A8F7-1B0F2D34E026}"/>
              </a:ext>
            </a:extLst>
          </p:cNvPr>
          <p:cNvSpPr/>
          <p:nvPr/>
        </p:nvSpPr>
        <p:spPr>
          <a:xfrm>
            <a:off x="5077813" y="3016920"/>
            <a:ext cx="1539069" cy="1796525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E8D1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4970F502-6279-41CF-B121-63CC21FA85A9}"/>
              </a:ext>
            </a:extLst>
          </p:cNvPr>
          <p:cNvSpPr/>
          <p:nvPr/>
        </p:nvSpPr>
        <p:spPr>
          <a:xfrm>
            <a:off x="6592425" y="3486151"/>
            <a:ext cx="5011500" cy="2496975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80A7BE9-8599-4669-84BB-BA5A10489847}"/>
              </a:ext>
            </a:extLst>
          </p:cNvPr>
          <p:cNvSpPr/>
          <p:nvPr/>
        </p:nvSpPr>
        <p:spPr>
          <a:xfrm>
            <a:off x="-16919" y="3486151"/>
            <a:ext cx="5103151" cy="2496975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3885802C-EB42-45B2-BD91-08812A6783E6}"/>
              </a:ext>
            </a:extLst>
          </p:cNvPr>
          <p:cNvSpPr/>
          <p:nvPr/>
        </p:nvSpPr>
        <p:spPr>
          <a:xfrm>
            <a:off x="308812" y="1238251"/>
            <a:ext cx="10924673" cy="1716637"/>
          </a:xfrm>
          <a:prstGeom prst="roundRect">
            <a:avLst/>
          </a:prstGeom>
          <a:solidFill>
            <a:srgbClr val="E8D1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3DE93D7-1DA6-4842-98F6-CF8F1CB3C7DE}"/>
              </a:ext>
            </a:extLst>
          </p:cNvPr>
          <p:cNvSpPr txBox="1">
            <a:spLocks/>
          </p:cNvSpPr>
          <p:nvPr/>
        </p:nvSpPr>
        <p:spPr>
          <a:xfrm>
            <a:off x="276728" y="1190125"/>
            <a:ext cx="10844464" cy="177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80000"/>
              </a:lnSpc>
              <a:spcBef>
                <a:spcPts val="900"/>
              </a:spcBef>
              <a:buFont typeface="Courier New"/>
              <a:buNone/>
            </a:pPr>
            <a:endParaRPr lang="en-US" sz="400" dirty="0">
              <a:latin typeface="Roboto Mono" panose="020B0604020202020204" charset="0"/>
              <a:ea typeface="Roboto Mono" panose="020B0604020202020204" charset="0"/>
            </a:endParaRPr>
          </a:p>
          <a:p>
            <a:pPr>
              <a:lnSpc>
                <a:spcPct val="80000"/>
              </a:lnSpc>
              <a:spcBef>
                <a:spcPts val="900"/>
              </a:spcBef>
              <a:buFont typeface="Courier New"/>
              <a:buNone/>
            </a:pPr>
            <a:r>
              <a:rPr lang="en-US" sz="240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>
                <a:latin typeface="Roboto Mono" panose="020B0604020202020204" charset="0"/>
                <a:ea typeface="Roboto Mono" panose="020B0604020202020204" charset="0"/>
              </a:rPr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>
                <a:latin typeface="Roboto Mono" panose="020B0604020202020204" charset="0"/>
                <a:ea typeface="Roboto Mono" panose="020B0604020202020204" charset="0"/>
              </a:rPr>
              <a:t>if the next agent is </a:t>
            </a:r>
            <a:r>
              <a:rPr lang="en-US" sz="240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</a:t>
            </a:r>
            <a:r>
              <a:rPr lang="en-US" sz="2400" dirty="0">
                <a:latin typeface="Roboto Mono" panose="020B0604020202020204" charset="0"/>
                <a:ea typeface="Roboto Mono" panose="020B0604020202020204" charset="0"/>
              </a:rPr>
              <a:t>: return </a:t>
            </a:r>
            <a:r>
              <a:rPr lang="en-US" sz="240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>
                <a:latin typeface="Roboto Mono" panose="020B0604020202020204" charset="0"/>
                <a:ea typeface="Roboto Mono" panose="020B0604020202020204" charset="0"/>
              </a:rPr>
              <a:t>if the next agent is </a:t>
            </a:r>
            <a:r>
              <a:rPr lang="en-US" sz="2400" dirty="0">
                <a:solidFill>
                  <a:srgbClr val="00B050"/>
                </a:solidFill>
                <a:latin typeface="Roboto Mono" panose="020B0604020202020204" charset="0"/>
                <a:ea typeface="Roboto Mono" panose="020B0604020202020204" charset="0"/>
              </a:rPr>
              <a:t>EXP</a:t>
            </a:r>
            <a:r>
              <a:rPr lang="en-US" sz="2400" dirty="0">
                <a:latin typeface="Roboto Mono" panose="020B0604020202020204" charset="0"/>
                <a:ea typeface="Roboto Mono" panose="020B0604020202020204" charset="0"/>
              </a:rPr>
              <a:t>: return </a:t>
            </a:r>
            <a:r>
              <a:rPr lang="en-US" sz="2400" dirty="0">
                <a:solidFill>
                  <a:srgbClr val="00B050"/>
                </a:solidFill>
                <a:latin typeface="Roboto Mono" panose="020B0604020202020204" charset="0"/>
                <a:ea typeface="Roboto Mono" panose="020B0604020202020204" charset="0"/>
              </a:rPr>
              <a:t>exp-value(state)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E507A70-C751-49C3-A36E-E9D1EF2BFAD7}"/>
              </a:ext>
            </a:extLst>
          </p:cNvPr>
          <p:cNvSpPr txBox="1">
            <a:spLocks/>
          </p:cNvSpPr>
          <p:nvPr/>
        </p:nvSpPr>
        <p:spPr bwMode="auto">
          <a:xfrm>
            <a:off x="6606733" y="3728786"/>
            <a:ext cx="5008631" cy="2269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2000" kern="0" dirty="0">
                <a:solidFill>
                  <a:srgbClr val="00B05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exp-value(state):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0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</a:rPr>
              <a:t>	  p = probability(successor) 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</a:rPr>
              <a:t>      v += p * </a:t>
            </a:r>
            <a:r>
              <a:rPr lang="en-US" sz="2000" kern="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value(successor)</a:t>
            </a:r>
            <a:endParaRPr lang="en-US" sz="20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25D0985-7A35-4535-BBE0-0671D800EF19}"/>
              </a:ext>
            </a:extLst>
          </p:cNvPr>
          <p:cNvSpPr txBox="1">
            <a:spLocks/>
          </p:cNvSpPr>
          <p:nvPr/>
        </p:nvSpPr>
        <p:spPr bwMode="auto">
          <a:xfrm>
            <a:off x="59043" y="3637482"/>
            <a:ext cx="5218414" cy="219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endParaRPr lang="en-US" sz="900" kern="0" dirty="0">
              <a:solidFill>
                <a:srgbClr val="00B0F0"/>
              </a:solidFill>
              <a:latin typeface="Roboto Mono" panose="020B0604020202020204" charset="0"/>
              <a:ea typeface="Roboto Mono" panose="020B0604020202020204" charset="0"/>
              <a:cs typeface="+mn-cs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2000" kern="0" dirty="0">
                <a:solidFill>
                  <a:srgbClr val="0070C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max-value(state):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-∞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857207" lvl="2" indent="-171442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</a:rPr>
              <a:t>v = max(v, </a:t>
            </a:r>
            <a:r>
              <a:rPr lang="en-US" sz="2000" kern="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value(successor)</a:t>
            </a: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</a:rPr>
              <a:t>)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</p:spTree>
    <p:extLst>
      <p:ext uri="{BB962C8B-B14F-4D97-AF65-F5344CB8AC3E}">
        <p14:creationId xmlns:p14="http://schemas.microsoft.com/office/powerpoint/2010/main" val="1701136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600" dirty="0" err="1"/>
              <a:t>Expectimax</a:t>
            </a:r>
            <a:r>
              <a:rPr lang="en-US" sz="3600" dirty="0"/>
              <a:t> Pseudocode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13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26C26302-BF3C-414A-B4A5-2E3E8C2704DF}"/>
              </a:ext>
            </a:extLst>
          </p:cNvPr>
          <p:cNvSpPr/>
          <p:nvPr/>
        </p:nvSpPr>
        <p:spPr>
          <a:xfrm>
            <a:off x="838200" y="1506153"/>
            <a:ext cx="5854642" cy="3186593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398C2DF-5800-4AE0-8343-3E4AAA56AF3B}"/>
              </a:ext>
            </a:extLst>
          </p:cNvPr>
          <p:cNvSpPr txBox="1">
            <a:spLocks/>
          </p:cNvSpPr>
          <p:nvPr/>
        </p:nvSpPr>
        <p:spPr bwMode="auto">
          <a:xfrm>
            <a:off x="1008918" y="1727565"/>
            <a:ext cx="5663216" cy="2965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ts val="900"/>
              </a:spcBef>
              <a:buClr>
                <a:schemeClr val="accent2"/>
              </a:buClr>
              <a:defRPr/>
            </a:pPr>
            <a:r>
              <a:rPr lang="en-US" sz="2400" kern="0" dirty="0">
                <a:solidFill>
                  <a:srgbClr val="00B050"/>
                </a:solidFill>
                <a:latin typeface="Roboto Mono" panose="020B0604020202020204" charset="0"/>
                <a:ea typeface="Roboto Mono" panose="020B0604020202020204" charset="0"/>
                <a:cs typeface="+mn-cs"/>
              </a:rPr>
              <a:t>def exp-value(state):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Roboto Mono" panose="020B0604020202020204" charset="0"/>
                <a:ea typeface="Roboto Mono" panose="020B0604020202020204" charset="0"/>
              </a:rPr>
              <a:t>initialize v = </a:t>
            </a:r>
            <a:r>
              <a:rPr lang="en-US" sz="2400" kern="0" dirty="0">
                <a:latin typeface="Roboto Mono" panose="020B0604020202020204" charset="0"/>
                <a:ea typeface="Roboto Mono" panose="020B0604020202020204" charset="0"/>
                <a:cs typeface="Times New Roman" pitchFamily="18" charset="0"/>
              </a:rPr>
              <a:t>0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Roboto Mono" panose="020B0604020202020204" charset="0"/>
                <a:ea typeface="Roboto Mono" panose="020B0604020202020204" charset="0"/>
              </a:rPr>
              <a:t>for each successor of state: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dirty="0">
                <a:latin typeface="Roboto Mono" panose="020B0604020202020204" charset="0"/>
                <a:ea typeface="Roboto Mono" panose="020B0604020202020204" charset="0"/>
              </a:rPr>
              <a:t>    </a:t>
            </a:r>
            <a:r>
              <a:rPr lang="en-US" sz="2400" kern="0" dirty="0">
                <a:latin typeface="Roboto Mono" panose="020B0604020202020204" charset="0"/>
                <a:ea typeface="Roboto Mono" panose="020B0604020202020204" charset="0"/>
              </a:rPr>
              <a:t>p = probability(successor) 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Roboto Mono" panose="020B0604020202020204" charset="0"/>
                <a:ea typeface="Roboto Mono" panose="020B0604020202020204" charset="0"/>
              </a:rPr>
              <a:t>    v += p * </a:t>
            </a:r>
            <a:r>
              <a:rPr lang="en-US" sz="2400" kern="0" dirty="0">
                <a:solidFill>
                  <a:srgbClr val="7030A0"/>
                </a:solidFill>
                <a:latin typeface="Roboto Mono" panose="020B0604020202020204" charset="0"/>
                <a:ea typeface="Roboto Mono" panose="020B0604020202020204" charset="0"/>
              </a:rPr>
              <a:t>value(successor)</a:t>
            </a:r>
            <a:endParaRPr lang="en-US" sz="2400" kern="0" dirty="0">
              <a:latin typeface="Roboto Mono" panose="020B0604020202020204" charset="0"/>
              <a:ea typeface="Roboto Mono" panose="020B0604020202020204" charset="0"/>
            </a:endParaRP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Roboto Mono" panose="020B0604020202020204" charset="0"/>
                <a:ea typeface="Roboto Mono" panose="020B0604020202020204" charset="0"/>
              </a:rPr>
              <a:t>return v</a:t>
            </a:r>
          </a:p>
        </p:txBody>
      </p:sp>
      <p:cxnSp>
        <p:nvCxnSpPr>
          <p:cNvPr id="13" name="AutoShape 13">
            <a:extLst>
              <a:ext uri="{FF2B5EF4-FFF2-40B4-BE49-F238E27FC236}">
                <a16:creationId xmlns:a16="http://schemas.microsoft.com/office/drawing/2014/main" id="{F1B7B063-77B2-4716-979D-75BE6CD9E05E}"/>
              </a:ext>
            </a:extLst>
          </p:cNvPr>
          <p:cNvCxnSpPr>
            <a:cxnSpLocks noChangeShapeType="1"/>
            <a:stCxn id="15" idx="4"/>
            <a:endCxn id="16" idx="0"/>
          </p:cNvCxnSpPr>
          <p:nvPr/>
        </p:nvCxnSpPr>
        <p:spPr bwMode="auto">
          <a:xfrm flipH="1">
            <a:off x="7466937" y="2494222"/>
            <a:ext cx="1116329" cy="1175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4" name="AutoShape 14">
            <a:extLst>
              <a:ext uri="{FF2B5EF4-FFF2-40B4-BE49-F238E27FC236}">
                <a16:creationId xmlns:a16="http://schemas.microsoft.com/office/drawing/2014/main" id="{C5FAEEC9-B180-47A0-AF77-30EAAF44F1A0}"/>
              </a:ext>
            </a:extLst>
          </p:cNvPr>
          <p:cNvCxnSpPr>
            <a:cxnSpLocks noChangeShapeType="1"/>
            <a:stCxn id="15" idx="4"/>
            <a:endCxn id="17" idx="0"/>
          </p:cNvCxnSpPr>
          <p:nvPr/>
        </p:nvCxnSpPr>
        <p:spPr bwMode="auto">
          <a:xfrm>
            <a:off x="8583266" y="2494222"/>
            <a:ext cx="1" cy="1175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5" name="Oval 16">
            <a:extLst>
              <a:ext uri="{FF2B5EF4-FFF2-40B4-BE49-F238E27FC236}">
                <a16:creationId xmlns:a16="http://schemas.microsoft.com/office/drawing/2014/main" id="{F3CF8CA4-9AC2-40D4-AF5A-D3699ACD9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1029" y="1809749"/>
            <a:ext cx="684473" cy="684473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Calibri"/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A3E388-340A-49B3-93BB-C953AB210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4700" y="3669560"/>
            <a:ext cx="684474" cy="547579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8C6CA0-354C-4F4B-8772-FE010E8B5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1030" y="3669560"/>
            <a:ext cx="684474" cy="547579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24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BF28F7-ABDA-4298-A3E3-A958619DA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7360" y="3669560"/>
            <a:ext cx="684474" cy="547579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-12</a:t>
            </a:r>
          </a:p>
        </p:txBody>
      </p:sp>
      <p:cxnSp>
        <p:nvCxnSpPr>
          <p:cNvPr id="19" name="AutoShape 14">
            <a:extLst>
              <a:ext uri="{FF2B5EF4-FFF2-40B4-BE49-F238E27FC236}">
                <a16:creationId xmlns:a16="http://schemas.microsoft.com/office/drawing/2014/main" id="{BF73FD96-4E51-4B76-AB36-42DF67575E4C}"/>
              </a:ext>
            </a:extLst>
          </p:cNvPr>
          <p:cNvCxnSpPr>
            <a:cxnSpLocks noChangeShapeType="1"/>
            <a:stCxn id="15" idx="4"/>
            <a:endCxn id="18" idx="0"/>
          </p:cNvCxnSpPr>
          <p:nvPr/>
        </p:nvCxnSpPr>
        <p:spPr bwMode="auto">
          <a:xfrm>
            <a:off x="8583266" y="2494222"/>
            <a:ext cx="1116331" cy="1175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7A26207-AC48-4852-8E50-68924B3EAC54}"/>
              </a:ext>
            </a:extLst>
          </p:cNvPr>
          <p:cNvSpPr txBox="1"/>
          <p:nvPr/>
        </p:nvSpPr>
        <p:spPr>
          <a:xfrm>
            <a:off x="7502183" y="2782669"/>
            <a:ext cx="875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5A554B-84F8-4645-9114-5BBD8366158C}"/>
              </a:ext>
            </a:extLst>
          </p:cNvPr>
          <p:cNvSpPr txBox="1"/>
          <p:nvPr/>
        </p:nvSpPr>
        <p:spPr>
          <a:xfrm>
            <a:off x="8134889" y="3064532"/>
            <a:ext cx="875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1/3</a:t>
            </a:r>
            <a:endParaRPr lang="en-US" sz="1500" dirty="0">
              <a:latin typeface="Calibri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670EEF-5D95-42D0-B46E-2917BB2E642D}"/>
              </a:ext>
            </a:extLst>
          </p:cNvPr>
          <p:cNvSpPr txBox="1"/>
          <p:nvPr/>
        </p:nvSpPr>
        <p:spPr>
          <a:xfrm>
            <a:off x="9181895" y="2786795"/>
            <a:ext cx="875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068CF6-7C42-4BE7-A229-7086595D091B}"/>
                  </a:ext>
                </a:extLst>
              </p:cNvPr>
              <p:cNvSpPr txBox="1"/>
              <p:nvPr/>
            </p:nvSpPr>
            <p:spPr>
              <a:xfrm>
                <a:off x="1618187" y="5255205"/>
                <a:ext cx="8118171" cy="703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⋅(8)+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⋅(24)</m:t>
                    </m:r>
                  </m:oMath>
                </a14:m>
                <a:r>
                  <a:rPr lang="en-US" sz="2800" dirty="0">
                    <a:latin typeface="Calibri" pitchFamily="34" charset="0"/>
                  </a:rPr>
                  <a:t>+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⋅(−12)</m:t>
                    </m:r>
                  </m:oMath>
                </a14:m>
                <a:endParaRPr lang="en-US" sz="2800" dirty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068CF6-7C42-4BE7-A229-7086595D0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187" y="5255205"/>
                <a:ext cx="8118171" cy="703398"/>
              </a:xfrm>
              <a:prstGeom prst="rect">
                <a:avLst/>
              </a:prstGeom>
              <a:blipFill>
                <a:blip r:embed="rId4"/>
                <a:stretch>
                  <a:fillRect b="-1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324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14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45E69-A59A-4127-9E28-9657C744FBB6}"/>
              </a:ext>
            </a:extLst>
          </p:cNvPr>
          <p:cNvGrpSpPr/>
          <p:nvPr/>
        </p:nvGrpSpPr>
        <p:grpSpPr>
          <a:xfrm>
            <a:off x="1984370" y="1354933"/>
            <a:ext cx="7959730" cy="4202954"/>
            <a:chOff x="1155827" y="1731182"/>
            <a:chExt cx="6619589" cy="3305918"/>
          </a:xfrm>
        </p:grpSpPr>
        <p:sp>
          <p:nvSpPr>
            <p:cNvPr id="8" name="AutoShape 4">
              <a:extLst>
                <a:ext uri="{FF2B5EF4-FFF2-40B4-BE49-F238E27FC236}">
                  <a16:creationId xmlns:a16="http://schemas.microsoft.com/office/drawing/2014/main" id="{9E53770E-34E6-4AF0-85DE-113EAB390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9081" y="1731182"/>
              <a:ext cx="763586" cy="610868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grpSp>
          <p:nvGrpSpPr>
            <p:cNvPr id="9" name="Group 60">
              <a:extLst>
                <a:ext uri="{FF2B5EF4-FFF2-40B4-BE49-F238E27FC236}">
                  <a16:creationId xmlns:a16="http://schemas.microsoft.com/office/drawing/2014/main" id="{47F73AF0-4298-47FB-944D-E08A87BC57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7829" y="3765550"/>
              <a:ext cx="523585" cy="1271549"/>
              <a:chOff x="1917829" y="3765550"/>
              <a:chExt cx="523585" cy="1271549"/>
            </a:xfrm>
          </p:grpSpPr>
          <p:cxnSp>
            <p:nvCxnSpPr>
              <p:cNvPr id="49" name="AutoShape 13">
                <a:extLst>
                  <a:ext uri="{FF2B5EF4-FFF2-40B4-BE49-F238E27FC236}">
                    <a16:creationId xmlns:a16="http://schemas.microsoft.com/office/drawing/2014/main" id="{CAD6816D-CD7F-4729-86C9-CA50BBC5D799}"/>
                  </a:ext>
                </a:extLst>
              </p:cNvPr>
              <p:cNvCxnSpPr>
                <a:cxnSpLocks noChangeShapeType="1"/>
                <a:stCxn id="41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50" name="Rectangle 7">
                <a:extLst>
                  <a:ext uri="{FF2B5EF4-FFF2-40B4-BE49-F238E27FC236}">
                    <a16:creationId xmlns:a16="http://schemas.microsoft.com/office/drawing/2014/main" id="{5F8B7A65-7C22-43B7-9B42-968E5867E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7829" y="4618232"/>
                <a:ext cx="523585" cy="418867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12</a:t>
                </a:r>
              </a:p>
            </p:txBody>
          </p:sp>
        </p:grpSp>
        <p:grpSp>
          <p:nvGrpSpPr>
            <p:cNvPr id="10" name="Group 61">
              <a:extLst>
                <a:ext uri="{FF2B5EF4-FFF2-40B4-BE49-F238E27FC236}">
                  <a16:creationId xmlns:a16="http://schemas.microsoft.com/office/drawing/2014/main" id="{044CCF94-1626-4EA3-8213-A288A3B294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3288" y="3765550"/>
              <a:ext cx="1030127" cy="1271549"/>
              <a:chOff x="2173288" y="3765550"/>
              <a:chExt cx="1030127" cy="1271549"/>
            </a:xfrm>
          </p:grpSpPr>
          <p:cxnSp>
            <p:nvCxnSpPr>
              <p:cNvPr id="47" name="AutoShape 17">
                <a:extLst>
                  <a:ext uri="{FF2B5EF4-FFF2-40B4-BE49-F238E27FC236}">
                    <a16:creationId xmlns:a16="http://schemas.microsoft.com/office/drawing/2014/main" id="{A2B263D2-62D3-48C8-8186-D00A0230930A}"/>
                  </a:ext>
                </a:extLst>
              </p:cNvPr>
              <p:cNvCxnSpPr>
                <a:cxnSpLocks noChangeShapeType="1"/>
                <a:stCxn id="41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48" name="Rectangle 7">
                <a:extLst>
                  <a:ext uri="{FF2B5EF4-FFF2-40B4-BE49-F238E27FC236}">
                    <a16:creationId xmlns:a16="http://schemas.microsoft.com/office/drawing/2014/main" id="{117E921C-990E-4E8F-8227-8A0125C1F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9830" y="4618232"/>
                <a:ext cx="523585" cy="418867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9</a:t>
                </a:r>
              </a:p>
            </p:txBody>
          </p:sp>
        </p:grpSp>
        <p:grpSp>
          <p:nvGrpSpPr>
            <p:cNvPr id="11" name="Group 64">
              <a:extLst>
                <a:ext uri="{FF2B5EF4-FFF2-40B4-BE49-F238E27FC236}">
                  <a16:creationId xmlns:a16="http://schemas.microsoft.com/office/drawing/2014/main" id="{16647E37-D82B-443D-B67C-DFE7F71403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89830" y="3765550"/>
              <a:ext cx="523585" cy="1271549"/>
              <a:chOff x="6489830" y="3765550"/>
              <a:chExt cx="523585" cy="1271549"/>
            </a:xfrm>
          </p:grpSpPr>
          <p:cxnSp>
            <p:nvCxnSpPr>
              <p:cNvPr id="45" name="AutoShape 33">
                <a:extLst>
                  <a:ext uri="{FF2B5EF4-FFF2-40B4-BE49-F238E27FC236}">
                    <a16:creationId xmlns:a16="http://schemas.microsoft.com/office/drawing/2014/main" id="{FC3D0554-2BD1-4664-822D-572AF60A4A4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46" name="Rectangle 7">
                <a:extLst>
                  <a:ext uri="{FF2B5EF4-FFF2-40B4-BE49-F238E27FC236}">
                    <a16:creationId xmlns:a16="http://schemas.microsoft.com/office/drawing/2014/main" id="{D2E46055-F422-4490-A911-0FB7D8531F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89830" y="4618232"/>
                <a:ext cx="523585" cy="418867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6</a:t>
                </a:r>
              </a:p>
            </p:txBody>
          </p:sp>
        </p:grpSp>
        <p:grpSp>
          <p:nvGrpSpPr>
            <p:cNvPr id="12" name="Group 65">
              <a:extLst>
                <a:ext uri="{FF2B5EF4-FFF2-40B4-BE49-F238E27FC236}">
                  <a16:creationId xmlns:a16="http://schemas.microsoft.com/office/drawing/2014/main" id="{F97568B3-973B-4C4B-8E6C-EDDA0DA449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45288" y="3765550"/>
              <a:ext cx="1030128" cy="1271549"/>
              <a:chOff x="6745288" y="3765550"/>
              <a:chExt cx="1030128" cy="1271549"/>
            </a:xfrm>
          </p:grpSpPr>
          <p:cxnSp>
            <p:nvCxnSpPr>
              <p:cNvPr id="43" name="AutoShape 37">
                <a:extLst>
                  <a:ext uri="{FF2B5EF4-FFF2-40B4-BE49-F238E27FC236}">
                    <a16:creationId xmlns:a16="http://schemas.microsoft.com/office/drawing/2014/main" id="{0EA8D7BD-3795-423D-9717-1162184A7DD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44" name="Rectangle 7">
                <a:extLst>
                  <a:ext uri="{FF2B5EF4-FFF2-40B4-BE49-F238E27FC236}">
                    <a16:creationId xmlns:a16="http://schemas.microsoft.com/office/drawing/2014/main" id="{077DD6BD-8DFB-4691-AA10-32ED14821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1831" y="4618232"/>
                <a:ext cx="523585" cy="418867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0</a:t>
                </a:r>
              </a:p>
            </p:txBody>
          </p:sp>
        </p:grpSp>
        <p:grpSp>
          <p:nvGrpSpPr>
            <p:cNvPr id="13" name="Group 51">
              <a:extLst>
                <a:ext uri="{FF2B5EF4-FFF2-40B4-BE49-F238E27FC236}">
                  <a16:creationId xmlns:a16="http://schemas.microsoft.com/office/drawing/2014/main" id="{59FD2F95-A5B1-45BE-829A-C44124ECDB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4377" y="2342050"/>
              <a:ext cx="2476498" cy="1423497"/>
              <a:chOff x="1984375" y="2342053"/>
              <a:chExt cx="2476498" cy="1423497"/>
            </a:xfrm>
          </p:grpSpPr>
          <p:sp>
            <p:nvSpPr>
              <p:cNvPr id="41" name="AutoShape 6">
                <a:extLst>
                  <a:ext uri="{FF2B5EF4-FFF2-40B4-BE49-F238E27FC236}">
                    <a16:creationId xmlns:a16="http://schemas.microsoft.com/office/drawing/2014/main" id="{82B8A622-6001-49BF-BEFA-2BECF4A96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cxnSp>
            <p:nvCxnSpPr>
              <p:cNvPr id="42" name="AutoShape 7">
                <a:extLst>
                  <a:ext uri="{FF2B5EF4-FFF2-40B4-BE49-F238E27FC236}">
                    <a16:creationId xmlns:a16="http://schemas.microsoft.com/office/drawing/2014/main" id="{8B7229BB-3B8E-419F-83E0-D55D0A6463C1}"/>
                  </a:ext>
                </a:extLst>
              </p:cNvPr>
              <p:cNvCxnSpPr>
                <a:cxnSpLocks noChangeShapeType="1"/>
                <a:stCxn id="8" idx="3"/>
                <a:endCxn id="26" idx="0"/>
              </p:cNvCxnSpPr>
              <p:nvPr/>
            </p:nvCxnSpPr>
            <p:spPr bwMode="auto">
              <a:xfrm flipH="1">
                <a:off x="2171699" y="2342053"/>
                <a:ext cx="2289174" cy="775996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14" name="AutoShape 9">
              <a:extLst>
                <a:ext uri="{FF2B5EF4-FFF2-40B4-BE49-F238E27FC236}">
                  <a16:creationId xmlns:a16="http://schemas.microsoft.com/office/drawing/2014/main" id="{BA6023B5-104E-4580-AB3D-2450F862478D}"/>
                </a:ext>
              </a:extLst>
            </p:cNvPr>
            <p:cNvCxnSpPr>
              <a:cxnSpLocks noChangeShapeType="1"/>
              <a:stCxn id="41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53A44164-A08B-4345-A54C-798C0F86F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5827" y="4618232"/>
              <a:ext cx="523585" cy="418867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3</a:t>
              </a:r>
            </a:p>
          </p:txBody>
        </p:sp>
        <p:cxnSp>
          <p:nvCxnSpPr>
            <p:cNvPr id="17" name="AutoShape 21">
              <a:extLst>
                <a:ext uri="{FF2B5EF4-FFF2-40B4-BE49-F238E27FC236}">
                  <a16:creationId xmlns:a16="http://schemas.microsoft.com/office/drawing/2014/main" id="{050A0116-4C67-4730-8596-762171FAD52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8" name="Group 59">
              <a:extLst>
                <a:ext uri="{FF2B5EF4-FFF2-40B4-BE49-F238E27FC236}">
                  <a16:creationId xmlns:a16="http://schemas.microsoft.com/office/drawing/2014/main" id="{193441B9-AE56-4400-A73C-55D52F74EB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0375" y="2342050"/>
              <a:ext cx="381000" cy="1407625"/>
              <a:chOff x="4270375" y="2342051"/>
              <a:chExt cx="381000" cy="1407624"/>
            </a:xfrm>
          </p:grpSpPr>
          <p:sp>
            <p:nvSpPr>
              <p:cNvPr id="39" name="AutoShape 20">
                <a:extLst>
                  <a:ext uri="{FF2B5EF4-FFF2-40B4-BE49-F238E27FC236}">
                    <a16:creationId xmlns:a16="http://schemas.microsoft.com/office/drawing/2014/main" id="{295811CA-CDBE-43CA-9D0C-A061D0AA3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cxnSp>
            <p:nvCxnSpPr>
              <p:cNvPr id="40" name="AutoShape 21">
                <a:extLst>
                  <a:ext uri="{FF2B5EF4-FFF2-40B4-BE49-F238E27FC236}">
                    <a16:creationId xmlns:a16="http://schemas.microsoft.com/office/drawing/2014/main" id="{F568FF85-8627-41D4-88FB-EE81934AFFD8}"/>
                  </a:ext>
                </a:extLst>
              </p:cNvPr>
              <p:cNvCxnSpPr>
                <a:cxnSpLocks noChangeShapeType="1"/>
                <a:stCxn id="8" idx="3"/>
                <a:endCxn id="24" idx="0"/>
              </p:cNvCxnSpPr>
              <p:nvPr/>
            </p:nvCxnSpPr>
            <p:spPr bwMode="auto">
              <a:xfrm>
                <a:off x="4460875" y="2342051"/>
                <a:ext cx="13161" cy="764014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19" name="Group 58">
              <a:extLst>
                <a:ext uri="{FF2B5EF4-FFF2-40B4-BE49-F238E27FC236}">
                  <a16:creationId xmlns:a16="http://schemas.microsoft.com/office/drawing/2014/main" id="{158CE68D-CF00-4029-A578-2835364061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1829" y="3762375"/>
              <a:ext cx="1017459" cy="1274725"/>
              <a:chOff x="3441829" y="3762375"/>
              <a:chExt cx="1017459" cy="1274725"/>
            </a:xfrm>
          </p:grpSpPr>
          <p:cxnSp>
            <p:nvCxnSpPr>
              <p:cNvPr id="36" name="AutoShape 23">
                <a:extLst>
                  <a:ext uri="{FF2B5EF4-FFF2-40B4-BE49-F238E27FC236}">
                    <a16:creationId xmlns:a16="http://schemas.microsoft.com/office/drawing/2014/main" id="{FDFE9CF1-F9AB-47DE-AB50-E229DF359CA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37" name="Rectangle 7">
                <a:extLst>
                  <a:ext uri="{FF2B5EF4-FFF2-40B4-BE49-F238E27FC236}">
                    <a16:creationId xmlns:a16="http://schemas.microsoft.com/office/drawing/2014/main" id="{3AF7F5B8-1C70-43A3-B813-BACDBE4CF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1829" y="4618232"/>
                <a:ext cx="523585" cy="418868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2</a:t>
                </a:r>
              </a:p>
            </p:txBody>
          </p:sp>
          <p:cxnSp>
            <p:nvCxnSpPr>
              <p:cNvPr id="38" name="AutoShape 21">
                <a:extLst>
                  <a:ext uri="{FF2B5EF4-FFF2-40B4-BE49-F238E27FC236}">
                    <a16:creationId xmlns:a16="http://schemas.microsoft.com/office/drawing/2014/main" id="{80E62429-B5BD-4B40-9175-CD6F9AC97DB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20" name="Group 61">
              <a:extLst>
                <a:ext uri="{FF2B5EF4-FFF2-40B4-BE49-F238E27FC236}">
                  <a16:creationId xmlns:a16="http://schemas.microsoft.com/office/drawing/2014/main" id="{D19EA244-DDF8-4429-B769-7BA00EE921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0875" y="2342050"/>
              <a:ext cx="2476503" cy="1423500"/>
              <a:chOff x="4460872" y="2342050"/>
              <a:chExt cx="2476503" cy="1423500"/>
            </a:xfrm>
          </p:grpSpPr>
          <p:sp>
            <p:nvSpPr>
              <p:cNvPr id="34" name="AutoShape 26">
                <a:extLst>
                  <a:ext uri="{FF2B5EF4-FFF2-40B4-BE49-F238E27FC236}">
                    <a16:creationId xmlns:a16="http://schemas.microsoft.com/office/drawing/2014/main" id="{85DC9946-3969-4207-ABAA-CA02057A1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cxnSp>
            <p:nvCxnSpPr>
              <p:cNvPr id="35" name="AutoShape 27">
                <a:extLst>
                  <a:ext uri="{FF2B5EF4-FFF2-40B4-BE49-F238E27FC236}">
                    <a16:creationId xmlns:a16="http://schemas.microsoft.com/office/drawing/2014/main" id="{1AB2E8ED-7804-472A-A49A-D967A93BD61A}"/>
                  </a:ext>
                </a:extLst>
              </p:cNvPr>
              <p:cNvCxnSpPr>
                <a:cxnSpLocks noChangeShapeType="1"/>
                <a:stCxn id="8" idx="3"/>
                <a:endCxn id="25" idx="0"/>
              </p:cNvCxnSpPr>
              <p:nvPr/>
            </p:nvCxnSpPr>
            <p:spPr bwMode="auto">
              <a:xfrm>
                <a:off x="4460872" y="2342050"/>
                <a:ext cx="2282826" cy="765926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21" name="Group 60">
              <a:extLst>
                <a:ext uri="{FF2B5EF4-FFF2-40B4-BE49-F238E27FC236}">
                  <a16:creationId xmlns:a16="http://schemas.microsoft.com/office/drawing/2014/main" id="{78835DEE-2E94-4EF0-91DE-2B6762A51B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27830" y="3762375"/>
              <a:ext cx="1017458" cy="1274725"/>
              <a:chOff x="5727830" y="3762375"/>
              <a:chExt cx="1017458" cy="1274725"/>
            </a:xfrm>
          </p:grpSpPr>
          <p:cxnSp>
            <p:nvCxnSpPr>
              <p:cNvPr id="31" name="AutoShape 29">
                <a:extLst>
                  <a:ext uri="{FF2B5EF4-FFF2-40B4-BE49-F238E27FC236}">
                    <a16:creationId xmlns:a16="http://schemas.microsoft.com/office/drawing/2014/main" id="{34E0B324-B507-439D-8BFE-ACC6AD4BD12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32" name="Rectangle 7">
                <a:extLst>
                  <a:ext uri="{FF2B5EF4-FFF2-40B4-BE49-F238E27FC236}">
                    <a16:creationId xmlns:a16="http://schemas.microsoft.com/office/drawing/2014/main" id="{18A1302D-841F-47EA-83EF-C522CC9DF8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27830" y="4618232"/>
                <a:ext cx="523585" cy="418868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15</a:t>
                </a:r>
              </a:p>
            </p:txBody>
          </p:sp>
          <p:cxnSp>
            <p:nvCxnSpPr>
              <p:cNvPr id="33" name="AutoShape 21">
                <a:extLst>
                  <a:ext uri="{FF2B5EF4-FFF2-40B4-BE49-F238E27FC236}">
                    <a16:creationId xmlns:a16="http://schemas.microsoft.com/office/drawing/2014/main" id="{992DDA52-6DA9-45C1-8246-DEF90413512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22" name="Group 64">
              <a:extLst>
                <a:ext uri="{FF2B5EF4-FFF2-40B4-BE49-F238E27FC236}">
                  <a16:creationId xmlns:a16="http://schemas.microsoft.com/office/drawing/2014/main" id="{275D9C89-5847-4ECD-869E-8F5B24533A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03827" y="3765550"/>
              <a:ext cx="523585" cy="1271549"/>
              <a:chOff x="6489827" y="3765550"/>
              <a:chExt cx="523585" cy="1271549"/>
            </a:xfrm>
          </p:grpSpPr>
          <p:cxnSp>
            <p:nvCxnSpPr>
              <p:cNvPr id="29" name="AutoShape 33">
                <a:extLst>
                  <a:ext uri="{FF2B5EF4-FFF2-40B4-BE49-F238E27FC236}">
                    <a16:creationId xmlns:a16="http://schemas.microsoft.com/office/drawing/2014/main" id="{FE2A8DBD-D2A2-4239-91DF-8640F69B972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6745288" y="3765550"/>
                <a:ext cx="1" cy="81817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30" name="Rectangle 7">
                <a:extLst>
                  <a:ext uri="{FF2B5EF4-FFF2-40B4-BE49-F238E27FC236}">
                    <a16:creationId xmlns:a16="http://schemas.microsoft.com/office/drawing/2014/main" id="{42BC7237-FA59-46ED-8BBC-A86ADA367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89827" y="4618232"/>
                <a:ext cx="523585" cy="418867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4</a:t>
                </a:r>
              </a:p>
            </p:txBody>
          </p:sp>
        </p:grpSp>
        <p:grpSp>
          <p:nvGrpSpPr>
            <p:cNvPr id="23" name="Group 65">
              <a:extLst>
                <a:ext uri="{FF2B5EF4-FFF2-40B4-BE49-F238E27FC236}">
                  <a16:creationId xmlns:a16="http://schemas.microsoft.com/office/drawing/2014/main" id="{8FEB34BD-70DC-4DE3-9E8E-09960EA895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9288" y="3765550"/>
              <a:ext cx="1030129" cy="1271549"/>
              <a:chOff x="6745288" y="3765550"/>
              <a:chExt cx="1030129" cy="1271549"/>
            </a:xfrm>
          </p:grpSpPr>
          <p:cxnSp>
            <p:nvCxnSpPr>
              <p:cNvPr id="27" name="AutoShape 37">
                <a:extLst>
                  <a:ext uri="{FF2B5EF4-FFF2-40B4-BE49-F238E27FC236}">
                    <a16:creationId xmlns:a16="http://schemas.microsoft.com/office/drawing/2014/main" id="{451E1F29-ADB5-4EC2-9D2E-E8D4FEB0DC0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AC001767-35B9-4958-A3D5-22B72D6D62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1832" y="4618232"/>
                <a:ext cx="523585" cy="418867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6</a:t>
                </a:r>
              </a:p>
            </p:txBody>
          </p:sp>
        </p:grpSp>
        <p:sp>
          <p:nvSpPr>
            <p:cNvPr id="24" name="Oval 11">
              <a:extLst>
                <a:ext uri="{FF2B5EF4-FFF2-40B4-BE49-F238E27FC236}">
                  <a16:creationId xmlns:a16="http://schemas.microsoft.com/office/drawing/2014/main" id="{59E40F09-D094-459D-A4CE-EB47F5925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4295" y="3106065"/>
              <a:ext cx="659482" cy="659482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25" name="Oval 11">
              <a:extLst>
                <a:ext uri="{FF2B5EF4-FFF2-40B4-BE49-F238E27FC236}">
                  <a16:creationId xmlns:a16="http://schemas.microsoft.com/office/drawing/2014/main" id="{AD6EA9D9-434C-40FE-922B-725FAA0DB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3960" y="3107976"/>
              <a:ext cx="659481" cy="659481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26" name="Oval 11">
              <a:extLst>
                <a:ext uri="{FF2B5EF4-FFF2-40B4-BE49-F238E27FC236}">
                  <a16:creationId xmlns:a16="http://schemas.microsoft.com/office/drawing/2014/main" id="{F0F6C7B7-D307-448E-9CBA-D850132C7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960" y="3118046"/>
              <a:ext cx="659482" cy="659482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2039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15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2BC187-0B50-4886-8DF8-DD571A4C94FF}"/>
              </a:ext>
            </a:extLst>
          </p:cNvPr>
          <p:cNvGrpSpPr/>
          <p:nvPr/>
        </p:nvGrpSpPr>
        <p:grpSpPr>
          <a:xfrm>
            <a:off x="1063796" y="1354933"/>
            <a:ext cx="4433243" cy="4202954"/>
            <a:chOff x="1155827" y="1731182"/>
            <a:chExt cx="3686840" cy="3305918"/>
          </a:xfrm>
        </p:grpSpPr>
        <p:sp>
          <p:nvSpPr>
            <p:cNvPr id="10" name="AutoShape 4">
              <a:extLst>
                <a:ext uri="{FF2B5EF4-FFF2-40B4-BE49-F238E27FC236}">
                  <a16:creationId xmlns:a16="http://schemas.microsoft.com/office/drawing/2014/main" id="{9C28AEC5-F6A8-4947-8E59-EBAC17CF9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9081" y="1731182"/>
              <a:ext cx="763586" cy="610868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grpSp>
          <p:nvGrpSpPr>
            <p:cNvPr id="11" name="Group 60">
              <a:extLst>
                <a:ext uri="{FF2B5EF4-FFF2-40B4-BE49-F238E27FC236}">
                  <a16:creationId xmlns:a16="http://schemas.microsoft.com/office/drawing/2014/main" id="{8237A0E3-B055-478C-A556-3319F191F4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7829" y="3765550"/>
              <a:ext cx="523585" cy="1271549"/>
              <a:chOff x="1917829" y="3765550"/>
              <a:chExt cx="523585" cy="1271549"/>
            </a:xfrm>
          </p:grpSpPr>
          <p:cxnSp>
            <p:nvCxnSpPr>
              <p:cNvPr id="50" name="AutoShape 13">
                <a:extLst>
                  <a:ext uri="{FF2B5EF4-FFF2-40B4-BE49-F238E27FC236}">
                    <a16:creationId xmlns:a16="http://schemas.microsoft.com/office/drawing/2014/main" id="{ACD53CE5-004F-41D3-B8E9-D3E85582EEEB}"/>
                  </a:ext>
                </a:extLst>
              </p:cNvPr>
              <p:cNvCxnSpPr>
                <a:cxnSpLocks noChangeShapeType="1"/>
                <a:stCxn id="42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51" name="Rectangle 7">
                <a:extLst>
                  <a:ext uri="{FF2B5EF4-FFF2-40B4-BE49-F238E27FC236}">
                    <a16:creationId xmlns:a16="http://schemas.microsoft.com/office/drawing/2014/main" id="{7A4F649A-28D6-4AA4-A387-5A09CA0E39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7829" y="4618232"/>
                <a:ext cx="523585" cy="418867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 dirty="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12</a:t>
                </a:r>
              </a:p>
            </p:txBody>
          </p:sp>
        </p:grpSp>
        <p:grpSp>
          <p:nvGrpSpPr>
            <p:cNvPr id="12" name="Group 61">
              <a:extLst>
                <a:ext uri="{FF2B5EF4-FFF2-40B4-BE49-F238E27FC236}">
                  <a16:creationId xmlns:a16="http://schemas.microsoft.com/office/drawing/2014/main" id="{02B73C06-9785-435B-A665-B0769805D3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3288" y="3765550"/>
              <a:ext cx="1030127" cy="1271549"/>
              <a:chOff x="2173288" y="3765550"/>
              <a:chExt cx="1030127" cy="1271549"/>
            </a:xfrm>
          </p:grpSpPr>
          <p:cxnSp>
            <p:nvCxnSpPr>
              <p:cNvPr id="48" name="AutoShape 17">
                <a:extLst>
                  <a:ext uri="{FF2B5EF4-FFF2-40B4-BE49-F238E27FC236}">
                    <a16:creationId xmlns:a16="http://schemas.microsoft.com/office/drawing/2014/main" id="{2D725B1C-B3C0-487F-B0F0-7CF6BD7C9D1A}"/>
                  </a:ext>
                </a:extLst>
              </p:cNvPr>
              <p:cNvCxnSpPr>
                <a:cxnSpLocks noChangeShapeType="1"/>
                <a:stCxn id="42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49" name="Rectangle 7">
                <a:extLst>
                  <a:ext uri="{FF2B5EF4-FFF2-40B4-BE49-F238E27FC236}">
                    <a16:creationId xmlns:a16="http://schemas.microsoft.com/office/drawing/2014/main" id="{3EC22F67-32FC-42F4-A273-2A1F95615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9830" y="4618232"/>
                <a:ext cx="523585" cy="418867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9</a:t>
                </a:r>
              </a:p>
            </p:txBody>
          </p:sp>
        </p:grpSp>
        <p:grpSp>
          <p:nvGrpSpPr>
            <p:cNvPr id="15" name="Group 51">
              <a:extLst>
                <a:ext uri="{FF2B5EF4-FFF2-40B4-BE49-F238E27FC236}">
                  <a16:creationId xmlns:a16="http://schemas.microsoft.com/office/drawing/2014/main" id="{2AEA39FD-932A-4E03-B218-21431B27B4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4377" y="2342050"/>
              <a:ext cx="2476498" cy="1423497"/>
              <a:chOff x="1984375" y="2342053"/>
              <a:chExt cx="2476498" cy="1423497"/>
            </a:xfrm>
          </p:grpSpPr>
          <p:sp>
            <p:nvSpPr>
              <p:cNvPr id="42" name="AutoShape 6">
                <a:extLst>
                  <a:ext uri="{FF2B5EF4-FFF2-40B4-BE49-F238E27FC236}">
                    <a16:creationId xmlns:a16="http://schemas.microsoft.com/office/drawing/2014/main" id="{D550FF53-DF67-42C4-9225-69AB736E1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cxnSp>
            <p:nvCxnSpPr>
              <p:cNvPr id="43" name="AutoShape 7">
                <a:extLst>
                  <a:ext uri="{FF2B5EF4-FFF2-40B4-BE49-F238E27FC236}">
                    <a16:creationId xmlns:a16="http://schemas.microsoft.com/office/drawing/2014/main" id="{39D03404-D209-464A-950A-8F05A67A813F}"/>
                  </a:ext>
                </a:extLst>
              </p:cNvPr>
              <p:cNvCxnSpPr>
                <a:cxnSpLocks noChangeShapeType="1"/>
                <a:stCxn id="10" idx="3"/>
                <a:endCxn id="27" idx="0"/>
              </p:cNvCxnSpPr>
              <p:nvPr/>
            </p:nvCxnSpPr>
            <p:spPr bwMode="auto">
              <a:xfrm flipH="1">
                <a:off x="2171699" y="2342053"/>
                <a:ext cx="2289174" cy="775996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16" name="AutoShape 9">
              <a:extLst>
                <a:ext uri="{FF2B5EF4-FFF2-40B4-BE49-F238E27FC236}">
                  <a16:creationId xmlns:a16="http://schemas.microsoft.com/office/drawing/2014/main" id="{CF8ED268-11F6-4BCF-A80A-C750B2B56DC5}"/>
                </a:ext>
              </a:extLst>
            </p:cNvPr>
            <p:cNvCxnSpPr>
              <a:cxnSpLocks noChangeShapeType="1"/>
              <a:stCxn id="42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668A0F12-669E-4CB6-9AE0-9E2DC61F9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5827" y="4618232"/>
              <a:ext cx="523585" cy="418867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dirty="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rPr>
                <a:t>3</a:t>
              </a:r>
            </a:p>
          </p:txBody>
        </p:sp>
        <p:cxnSp>
          <p:nvCxnSpPr>
            <p:cNvPr id="18" name="AutoShape 21">
              <a:extLst>
                <a:ext uri="{FF2B5EF4-FFF2-40B4-BE49-F238E27FC236}">
                  <a16:creationId xmlns:a16="http://schemas.microsoft.com/office/drawing/2014/main" id="{EB5E0DFF-D7CC-44D8-AB85-B2B8B217BE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" name="Group 59">
              <a:extLst>
                <a:ext uri="{FF2B5EF4-FFF2-40B4-BE49-F238E27FC236}">
                  <a16:creationId xmlns:a16="http://schemas.microsoft.com/office/drawing/2014/main" id="{EDB046FB-3FB1-45AA-A6A9-00EB7CBE46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0375" y="2342050"/>
              <a:ext cx="381000" cy="1407625"/>
              <a:chOff x="4270375" y="2342051"/>
              <a:chExt cx="381000" cy="1407624"/>
            </a:xfrm>
          </p:grpSpPr>
          <p:sp>
            <p:nvSpPr>
              <p:cNvPr id="40" name="AutoShape 20">
                <a:extLst>
                  <a:ext uri="{FF2B5EF4-FFF2-40B4-BE49-F238E27FC236}">
                    <a16:creationId xmlns:a16="http://schemas.microsoft.com/office/drawing/2014/main" id="{D76BB1DB-E13C-41A0-9B7D-29848EA73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800"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</a:endParaRPr>
              </a:p>
            </p:txBody>
          </p:sp>
          <p:cxnSp>
            <p:nvCxnSpPr>
              <p:cNvPr id="41" name="AutoShape 21">
                <a:extLst>
                  <a:ext uri="{FF2B5EF4-FFF2-40B4-BE49-F238E27FC236}">
                    <a16:creationId xmlns:a16="http://schemas.microsoft.com/office/drawing/2014/main" id="{C69257E1-18EC-496B-8AA3-BF2056EC1D64}"/>
                  </a:ext>
                </a:extLst>
              </p:cNvPr>
              <p:cNvCxnSpPr>
                <a:cxnSpLocks noChangeShapeType="1"/>
                <a:stCxn id="10" idx="3"/>
                <a:endCxn id="25" idx="0"/>
              </p:cNvCxnSpPr>
              <p:nvPr/>
            </p:nvCxnSpPr>
            <p:spPr bwMode="auto">
              <a:xfrm>
                <a:off x="4460875" y="2342051"/>
                <a:ext cx="13161" cy="764014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20" name="Group 58">
              <a:extLst>
                <a:ext uri="{FF2B5EF4-FFF2-40B4-BE49-F238E27FC236}">
                  <a16:creationId xmlns:a16="http://schemas.microsoft.com/office/drawing/2014/main" id="{AE0C0D57-1E55-4A59-9A94-B374FE835E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1829" y="3765550"/>
              <a:ext cx="1017459" cy="1271550"/>
              <a:chOff x="3441829" y="3765550"/>
              <a:chExt cx="1017459" cy="1271550"/>
            </a:xfrm>
          </p:grpSpPr>
          <p:cxnSp>
            <p:nvCxnSpPr>
              <p:cNvPr id="37" name="AutoShape 23">
                <a:extLst>
                  <a:ext uri="{FF2B5EF4-FFF2-40B4-BE49-F238E27FC236}">
                    <a16:creationId xmlns:a16="http://schemas.microsoft.com/office/drawing/2014/main" id="{490EF098-5068-474E-80A8-81BF66AF115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38" name="Rectangle 7">
                <a:extLst>
                  <a:ext uri="{FF2B5EF4-FFF2-40B4-BE49-F238E27FC236}">
                    <a16:creationId xmlns:a16="http://schemas.microsoft.com/office/drawing/2014/main" id="{739A3AFC-9EBE-464C-81F4-154ABB310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1829" y="4618232"/>
                <a:ext cx="523585" cy="418868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Open Sans" panose="020B0604020202020204" charset="0"/>
                    <a:ea typeface="Open Sans" panose="020B0604020202020204" charset="0"/>
                    <a:cs typeface="Open Sans" panose="020B0604020202020204" charset="0"/>
                  </a:rPr>
                  <a:t>2</a:t>
                </a:r>
              </a:p>
            </p:txBody>
          </p:sp>
        </p:grpSp>
        <p:sp>
          <p:nvSpPr>
            <p:cNvPr id="25" name="Oval 11">
              <a:extLst>
                <a:ext uri="{FF2B5EF4-FFF2-40B4-BE49-F238E27FC236}">
                  <a16:creationId xmlns:a16="http://schemas.microsoft.com/office/drawing/2014/main" id="{15D42BAE-EF84-47E4-883C-449F8642F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4295" y="3106065"/>
              <a:ext cx="659482" cy="659482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E06529BD-08C9-48AA-B2F0-22BF4CAD2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960" y="3118046"/>
              <a:ext cx="659482" cy="659482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8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cxnSp>
        <p:nvCxnSpPr>
          <p:cNvPr id="52" name="AutoShape 33">
            <a:extLst>
              <a:ext uri="{FF2B5EF4-FFF2-40B4-BE49-F238E27FC236}">
                <a16:creationId xmlns:a16="http://schemas.microsoft.com/office/drawing/2014/main" id="{F5E3A308-7C17-43E5-8253-A85E584E635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24477" y="3957599"/>
            <a:ext cx="11568" cy="1067763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cxnSp>
        <p:nvCxnSpPr>
          <p:cNvPr id="54" name="AutoShape 33">
            <a:extLst>
              <a:ext uri="{FF2B5EF4-FFF2-40B4-BE49-F238E27FC236}">
                <a16:creationId xmlns:a16="http://schemas.microsoft.com/office/drawing/2014/main" id="{3E323A2C-3C36-44BD-A810-81E005E68333}"/>
              </a:ext>
            </a:extLst>
          </p:cNvPr>
          <p:cNvCxnSpPr>
            <a:cxnSpLocks noChangeShapeType="1"/>
            <a:stCxn id="25" idx="4"/>
          </p:cNvCxnSpPr>
          <p:nvPr/>
        </p:nvCxnSpPr>
        <p:spPr bwMode="auto">
          <a:xfrm>
            <a:off x="5053779" y="3941307"/>
            <a:ext cx="885057" cy="1025278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5569E65-48AE-4946-B76A-6EB5C63B3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601" y="1959392"/>
            <a:ext cx="4412381" cy="29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65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400"/>
            </a:pP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16</a:t>
            </a: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AutoShape 27">
            <a:extLst>
              <a:ext uri="{FF2B5EF4-FFF2-40B4-BE49-F238E27FC236}">
                <a16:creationId xmlns:a16="http://schemas.microsoft.com/office/drawing/2014/main" id="{87D90C98-F520-4AF5-835B-CB036E021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3037" y="1285442"/>
            <a:ext cx="754106" cy="552722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0" name="AutoShape 28">
            <a:extLst>
              <a:ext uri="{FF2B5EF4-FFF2-40B4-BE49-F238E27FC236}">
                <a16:creationId xmlns:a16="http://schemas.microsoft.com/office/drawing/2014/main" id="{CC57A5D0-8C72-428D-8745-F04CE2E5CFC6}"/>
              </a:ext>
            </a:extLst>
          </p:cNvPr>
          <p:cNvCxnSpPr>
            <a:cxnSpLocks noChangeShapeType="1"/>
            <a:stCxn id="9" idx="3"/>
            <a:endCxn id="12" idx="0"/>
          </p:cNvCxnSpPr>
          <p:nvPr/>
        </p:nvCxnSpPr>
        <p:spPr bwMode="auto">
          <a:xfrm flipH="1">
            <a:off x="2159664" y="1838164"/>
            <a:ext cx="460426" cy="50013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" name="AutoShape 29">
            <a:extLst>
              <a:ext uri="{FF2B5EF4-FFF2-40B4-BE49-F238E27FC236}">
                <a16:creationId xmlns:a16="http://schemas.microsoft.com/office/drawing/2014/main" id="{EAF0CCA9-6424-4DF1-8B9E-119CA0FB553A}"/>
              </a:ext>
            </a:extLst>
          </p:cNvPr>
          <p:cNvCxnSpPr>
            <a:cxnSpLocks noChangeShapeType="1"/>
            <a:stCxn id="9" idx="3"/>
            <a:endCxn id="13" idx="0"/>
          </p:cNvCxnSpPr>
          <p:nvPr/>
        </p:nvCxnSpPr>
        <p:spPr bwMode="auto">
          <a:xfrm>
            <a:off x="2620090" y="1838164"/>
            <a:ext cx="455699" cy="50013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Oval 34">
            <a:extLst>
              <a:ext uri="{FF2B5EF4-FFF2-40B4-BE49-F238E27FC236}">
                <a16:creationId xmlns:a16="http://schemas.microsoft.com/office/drawing/2014/main" id="{0FD2321E-456D-4B48-8C0D-37813F702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8408" y="2338295"/>
            <a:ext cx="682512" cy="6218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Oval 35">
            <a:extLst>
              <a:ext uri="{FF2B5EF4-FFF2-40B4-BE49-F238E27FC236}">
                <a16:creationId xmlns:a16="http://schemas.microsoft.com/office/drawing/2014/main" id="{58869EAB-2B35-4F51-9C46-F9526C218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4534" y="2338295"/>
            <a:ext cx="682510" cy="625306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4" name="AutoShape 43">
            <a:extLst>
              <a:ext uri="{FF2B5EF4-FFF2-40B4-BE49-F238E27FC236}">
                <a16:creationId xmlns:a16="http://schemas.microsoft.com/office/drawing/2014/main" id="{5E6DE1A5-2CB5-4EC8-BE49-01500A5224A4}"/>
              </a:ext>
            </a:extLst>
          </p:cNvPr>
          <p:cNvCxnSpPr>
            <a:cxnSpLocks noChangeShapeType="1"/>
            <a:stCxn id="12" idx="4"/>
            <a:endCxn id="29" idx="0"/>
          </p:cNvCxnSpPr>
          <p:nvPr/>
        </p:nvCxnSpPr>
        <p:spPr bwMode="auto">
          <a:xfrm>
            <a:off x="2159664" y="2960145"/>
            <a:ext cx="390605" cy="59680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" name="Line 44">
            <a:extLst>
              <a:ext uri="{FF2B5EF4-FFF2-40B4-BE49-F238E27FC236}">
                <a16:creationId xmlns:a16="http://schemas.microsoft.com/office/drawing/2014/main" id="{9ACCF3E0-CA09-4A8A-89A4-C97D44B47B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07953" y="2959180"/>
            <a:ext cx="428869" cy="59967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cxnSp>
        <p:nvCxnSpPr>
          <p:cNvPr id="17" name="AutoShape 47">
            <a:extLst>
              <a:ext uri="{FF2B5EF4-FFF2-40B4-BE49-F238E27FC236}">
                <a16:creationId xmlns:a16="http://schemas.microsoft.com/office/drawing/2014/main" id="{5273DCA0-9371-4C2A-93D5-FF1C3551EBD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25826" y="3976809"/>
            <a:ext cx="96561" cy="25750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2" name="TextBox 33">
            <a:extLst>
              <a:ext uri="{FF2B5EF4-FFF2-40B4-BE49-F238E27FC236}">
                <a16:creationId xmlns:a16="http://schemas.microsoft.com/office/drawing/2014/main" id="{29EE5935-839E-422A-963C-C8BCACFE0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4937" y="3634653"/>
            <a:ext cx="4429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…</a:t>
            </a:r>
          </a:p>
        </p:txBody>
      </p:sp>
      <p:sp>
        <p:nvSpPr>
          <p:cNvPr id="23" name="TextBox 34">
            <a:extLst>
              <a:ext uri="{FF2B5EF4-FFF2-40B4-BE49-F238E27FC236}">
                <a16:creationId xmlns:a16="http://schemas.microsoft.com/office/drawing/2014/main" id="{00531A01-B2F0-481E-8012-02C747D65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6423" y="4990236"/>
            <a:ext cx="4429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158728-18DC-4ACC-BE92-62398F1E2678}"/>
              </a:ext>
            </a:extLst>
          </p:cNvPr>
          <p:cNvSpPr/>
          <p:nvPr/>
        </p:nvSpPr>
        <p:spPr>
          <a:xfrm>
            <a:off x="1519499" y="4893292"/>
            <a:ext cx="727045" cy="46627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492</a:t>
            </a:r>
          </a:p>
        </p:txBody>
      </p:sp>
      <p:sp>
        <p:nvSpPr>
          <p:cNvPr id="25" name="Rectangle 38">
            <a:extLst>
              <a:ext uri="{FF2B5EF4-FFF2-40B4-BE49-F238E27FC236}">
                <a16:creationId xmlns:a16="http://schemas.microsoft.com/office/drawing/2014/main" id="{2E44BE86-A629-45A2-8581-61A894633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0890" y="4893292"/>
            <a:ext cx="727045" cy="46627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362</a:t>
            </a:r>
          </a:p>
        </p:txBody>
      </p:sp>
      <p:sp>
        <p:nvSpPr>
          <p:cNvPr id="27" name="Freeform 42">
            <a:extLst>
              <a:ext uri="{FF2B5EF4-FFF2-40B4-BE49-F238E27FC236}">
                <a16:creationId xmlns:a16="http://schemas.microsoft.com/office/drawing/2014/main" id="{D2B3D0AC-6EA9-4CDB-A5BC-850694168593}"/>
              </a:ext>
            </a:extLst>
          </p:cNvPr>
          <p:cNvSpPr/>
          <p:nvPr/>
        </p:nvSpPr>
        <p:spPr>
          <a:xfrm>
            <a:off x="1560020" y="4010184"/>
            <a:ext cx="330199" cy="906185"/>
          </a:xfrm>
          <a:custGeom>
            <a:avLst/>
            <a:gdLst>
              <a:gd name="connsiteX0" fmla="*/ 122829 w 354842"/>
              <a:gd name="connsiteY0" fmla="*/ 0 h 1037230"/>
              <a:gd name="connsiteX1" fmla="*/ 0 w 354842"/>
              <a:gd name="connsiteY1" fmla="*/ 1910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22829 w 354842"/>
              <a:gd name="connsiteY0" fmla="*/ 0 h 1037230"/>
              <a:gd name="connsiteX1" fmla="*/ 0 w 354842"/>
              <a:gd name="connsiteY1" fmla="*/ 4196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48229 w 355220"/>
              <a:gd name="connsiteY0" fmla="*/ 0 h 1037230"/>
              <a:gd name="connsiteX1" fmla="*/ 25400 w 355220"/>
              <a:gd name="connsiteY1" fmla="*/ 419668 h 1037230"/>
              <a:gd name="connsiteX2" fmla="*/ 300629 w 355220"/>
              <a:gd name="connsiteY2" fmla="*/ 545910 h 1037230"/>
              <a:gd name="connsiteX3" fmla="*/ 352946 w 355220"/>
              <a:gd name="connsiteY3" fmla="*/ 832513 h 1037230"/>
              <a:gd name="connsiteX4" fmla="*/ 312003 w 355220"/>
              <a:gd name="connsiteY4" fmla="*/ 1037230 h 1037230"/>
              <a:gd name="connsiteX0" fmla="*/ 148229 w 346122"/>
              <a:gd name="connsiteY0" fmla="*/ 0 h 1037230"/>
              <a:gd name="connsiteX1" fmla="*/ 25400 w 346122"/>
              <a:gd name="connsiteY1" fmla="*/ 419668 h 1037230"/>
              <a:gd name="connsiteX2" fmla="*/ 300629 w 346122"/>
              <a:gd name="connsiteY2" fmla="*/ 545910 h 1037230"/>
              <a:gd name="connsiteX3" fmla="*/ 200546 w 346122"/>
              <a:gd name="connsiteY3" fmla="*/ 832513 h 1037230"/>
              <a:gd name="connsiteX4" fmla="*/ 312003 w 346122"/>
              <a:gd name="connsiteY4" fmla="*/ 1037230 h 103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122" h="1037230">
                <a:moveTo>
                  <a:pt x="148229" y="0"/>
                </a:moveTo>
                <a:cubicBezTo>
                  <a:pt x="86814" y="50041"/>
                  <a:pt x="0" y="328683"/>
                  <a:pt x="25400" y="419668"/>
                </a:cubicBezTo>
                <a:cubicBezTo>
                  <a:pt x="50800" y="510653"/>
                  <a:pt x="271438" y="477103"/>
                  <a:pt x="300629" y="545910"/>
                </a:cubicBezTo>
                <a:cubicBezTo>
                  <a:pt x="329820" y="614718"/>
                  <a:pt x="198650" y="750626"/>
                  <a:pt x="200546" y="832513"/>
                </a:cubicBezTo>
                <a:cubicBezTo>
                  <a:pt x="202442" y="914400"/>
                  <a:pt x="346122" y="975815"/>
                  <a:pt x="312003" y="103723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2524A3-55BC-4746-95AB-927E7B277F51}"/>
              </a:ext>
            </a:extLst>
          </p:cNvPr>
          <p:cNvSpPr/>
          <p:nvPr/>
        </p:nvSpPr>
        <p:spPr>
          <a:xfrm>
            <a:off x="1400242" y="3573834"/>
            <a:ext cx="563403" cy="430151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400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22EE7D-D4E8-4C2D-8739-B13128DEA3E2}"/>
              </a:ext>
            </a:extLst>
          </p:cNvPr>
          <p:cNvSpPr/>
          <p:nvPr/>
        </p:nvSpPr>
        <p:spPr>
          <a:xfrm>
            <a:off x="2268567" y="3556946"/>
            <a:ext cx="563403" cy="430151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300</a:t>
            </a:r>
          </a:p>
        </p:txBody>
      </p:sp>
      <p:sp>
        <p:nvSpPr>
          <p:cNvPr id="30" name="Rounded Rectangular Callout 41">
            <a:extLst>
              <a:ext uri="{FF2B5EF4-FFF2-40B4-BE49-F238E27FC236}">
                <a16:creationId xmlns:a16="http://schemas.microsoft.com/office/drawing/2014/main" id="{8661BE7C-E666-45D5-8EE6-A806F456EBA8}"/>
              </a:ext>
            </a:extLst>
          </p:cNvPr>
          <p:cNvSpPr/>
          <p:nvPr/>
        </p:nvSpPr>
        <p:spPr>
          <a:xfrm>
            <a:off x="4794636" y="4105559"/>
            <a:ext cx="5431631" cy="1398828"/>
          </a:xfrm>
          <a:prstGeom prst="wedgeRoundRectCallout">
            <a:avLst>
              <a:gd name="adj1" fmla="val -62363"/>
              <a:gd name="adj2" fmla="val 20088"/>
              <a:gd name="adj3" fmla="val 16667"/>
            </a:avLst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Estimate of true </a:t>
            </a:r>
            <a:r>
              <a:rPr lang="en-US" sz="18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expectimax</a:t>
            </a:r>
            <a:r>
              <a:rPr lang="en-US" sz="18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value (which would require a lot of work to compute)</a:t>
            </a:r>
          </a:p>
        </p:txBody>
      </p:sp>
      <p:cxnSp>
        <p:nvCxnSpPr>
          <p:cNvPr id="52" name="AutoShape 47">
            <a:extLst>
              <a:ext uri="{FF2B5EF4-FFF2-40B4-BE49-F238E27FC236}">
                <a16:creationId xmlns:a16="http://schemas.microsoft.com/office/drawing/2014/main" id="{309C3071-0396-4063-A44D-206DBCDEF7E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28292" y="3994883"/>
            <a:ext cx="96561" cy="25750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3" name="AutoShape 47">
            <a:extLst>
              <a:ext uri="{FF2B5EF4-FFF2-40B4-BE49-F238E27FC236}">
                <a16:creationId xmlns:a16="http://schemas.microsoft.com/office/drawing/2014/main" id="{4DAA2599-5308-4D7F-9457-3B16E7389A8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92017" y="4004893"/>
            <a:ext cx="104120" cy="25750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634473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43454B"/>
      </a:dk2>
      <a:lt2>
        <a:srgbClr val="CECFD2"/>
      </a:lt2>
      <a:accent1>
        <a:srgbClr val="00246D"/>
      </a:accent1>
      <a:accent2>
        <a:srgbClr val="009999"/>
      </a:accent2>
      <a:accent3>
        <a:srgbClr val="E246AE"/>
      </a:accent3>
      <a:accent4>
        <a:srgbClr val="4471C3"/>
      </a:accent4>
      <a:accent5>
        <a:srgbClr val="5EC0A6"/>
      </a:accent5>
      <a:accent6>
        <a:srgbClr val="D9E8E3"/>
      </a:accent6>
      <a:hlink>
        <a:srgbClr val="C10ADD"/>
      </a:hlink>
      <a:folHlink>
        <a:srgbClr val="7F00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1404</Words>
  <Application>Microsoft Macintosh PowerPoint</Application>
  <PresentationFormat>Widescreen</PresentationFormat>
  <Paragraphs>233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Courier New</vt:lpstr>
      <vt:lpstr>Noto Sans Symbols</vt:lpstr>
      <vt:lpstr>Georgia</vt:lpstr>
      <vt:lpstr>Times New Roman</vt:lpstr>
      <vt:lpstr>Open Sans SemiBold</vt:lpstr>
      <vt:lpstr>Roboto Mono</vt:lpstr>
      <vt:lpstr>Open Sans</vt:lpstr>
      <vt:lpstr>Cambria Math</vt:lpstr>
      <vt:lpstr>Calibri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Erika Keller</dc:creator>
  <cp:lastModifiedBy>Callison-Burch, Christopher</cp:lastModifiedBy>
  <cp:revision>89</cp:revision>
  <dcterms:created xsi:type="dcterms:W3CDTF">2019-12-03T19:46:34Z</dcterms:created>
  <dcterms:modified xsi:type="dcterms:W3CDTF">2020-09-30T19:58:48Z</dcterms:modified>
</cp:coreProperties>
</file>